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7" r:id="rId11"/>
    <p:sldId id="264" r:id="rId12"/>
    <p:sldId id="265" r:id="rId13"/>
    <p:sldId id="266" r:id="rId14"/>
  </p:sldIdLst>
  <p:sldSz cx="18288000" cy="10287000"/>
  <p:notesSz cx="6858000" cy="9144000"/>
  <p:embeddedFontLst>
    <p:embeddedFont>
      <p:font typeface="Pretendard Bold" panose="020B0600000101010101" charset="-127"/>
      <p:bold r:id="rId15"/>
    </p:embeddedFont>
    <p:embeddedFont>
      <p:font typeface="Pretendard Light" panose="020B0600000101010101" charset="-127"/>
      <p:regular r:id="rId16"/>
    </p:embeddedFont>
    <p:embeddedFont>
      <p:font typeface="Pretendard Regular" panose="020B0600000101010101" charset="-127"/>
      <p:regular r:id="rId17"/>
    </p:embeddedFont>
    <p:embeddedFont>
      <p:font typeface="Pretendard SemiBold" panose="020B0600000101010101" charset="-127"/>
      <p:bold r:id="rId18"/>
    </p:embeddedFont>
    <p:embeddedFont>
      <p:font typeface="NanumGothicExtraBold" panose="020D0904000000000000" pitchFamily="50" charset="-127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54" autoAdjust="0"/>
  </p:normalViewPr>
  <p:slideViewPr>
    <p:cSldViewPr>
      <p:cViewPr varScale="1">
        <p:scale>
          <a:sx n="74" d="100"/>
          <a:sy n="74" d="100"/>
        </p:scale>
        <p:origin x="53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6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267700" y="-2565400"/>
            <a:ext cx="190500" cy="154178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-2147483648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154400" y="-2070100"/>
            <a:ext cx="190500" cy="7010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6154400" y="5359400"/>
            <a:ext cx="190500" cy="7010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7932400" y="3556000"/>
            <a:ext cx="190500" cy="3175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876300" y="1320800"/>
            <a:ext cx="14147800" cy="298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6360"/>
              </a:lnSpc>
            </a:pPr>
            <a:r>
              <a:rPr lang="en-US" sz="12800" b="0" i="0" u="none" strike="noStrike" spc="-300" dirty="0">
                <a:solidFill>
                  <a:srgbClr val="191919"/>
                </a:solidFill>
                <a:latin typeface="Pretendard Bold"/>
              </a:rPr>
              <a:t>Washing Machine</a:t>
            </a:r>
          </a:p>
          <a:p>
            <a:pPr lvl="0" algn="l">
              <a:lnSpc>
                <a:spcPct val="76360"/>
              </a:lnSpc>
            </a:pPr>
            <a:r>
              <a:rPr lang="en-US" sz="12800" b="0" i="0" u="none" strike="noStrike" spc="-300">
                <a:solidFill>
                  <a:srgbClr val="191919"/>
                </a:solidFill>
                <a:latin typeface="Pretendard Bold"/>
              </a:rPr>
              <a:t>                Implement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277600" y="8407400"/>
            <a:ext cx="44069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ko-KR" sz="3000" b="1" i="0" u="none" strike="noStrike" dirty="0">
                <a:solidFill>
                  <a:srgbClr val="787878"/>
                </a:solidFill>
                <a:ea typeface="Pretendard Regular"/>
              </a:rPr>
              <a:t>이민수</a:t>
            </a:r>
            <a:r>
              <a:rPr lang="en-US" altLang="ko-KR" sz="3000" b="1" i="0" u="none" strike="noStrike" dirty="0">
                <a:solidFill>
                  <a:srgbClr val="787878"/>
                </a:solidFill>
                <a:ea typeface="Pretendard Regular"/>
              </a:rPr>
              <a:t>, </a:t>
            </a:r>
            <a:r>
              <a:rPr lang="ko-KR" altLang="en-US" sz="3000" b="1" i="0" u="none" strike="noStrike" dirty="0" err="1">
                <a:solidFill>
                  <a:srgbClr val="787878"/>
                </a:solidFill>
                <a:ea typeface="Pretendard Regular"/>
              </a:rPr>
              <a:t>김권진</a:t>
            </a:r>
            <a:endParaRPr lang="ko-KR" sz="3000" b="1" i="0" u="none" strike="noStrike" dirty="0">
              <a:solidFill>
                <a:srgbClr val="787878"/>
              </a:solidFill>
              <a:ea typeface="Pretendard Regular"/>
            </a:endParaRPr>
          </a:p>
          <a:p>
            <a:pPr lvl="0" algn="r">
              <a:lnSpc>
                <a:spcPct val="124499"/>
              </a:lnSpc>
            </a:pPr>
            <a:r>
              <a:rPr lang="en-US" sz="3000" b="1" i="0" u="none" strike="noStrike" dirty="0">
                <a:solidFill>
                  <a:srgbClr val="787878"/>
                </a:solidFill>
                <a:latin typeface="Pretendard Regular"/>
              </a:rPr>
              <a:t>AI</a:t>
            </a:r>
            <a:r>
              <a:rPr lang="ko-KR" sz="3000" b="1" i="0" u="none" strike="noStrike" dirty="0">
                <a:solidFill>
                  <a:srgbClr val="787878"/>
                </a:solidFill>
                <a:ea typeface="Pretendard Regular"/>
              </a:rPr>
              <a:t>시스템반도체</a:t>
            </a:r>
            <a:r>
              <a:rPr lang="en-US" sz="3000" b="1" i="0" u="none" strike="noStrike" dirty="0">
                <a:solidFill>
                  <a:srgbClr val="787878"/>
                </a:solidFill>
                <a:latin typeface="Pretendard Regular"/>
              </a:rPr>
              <a:t>SW</a:t>
            </a:r>
            <a:r>
              <a:rPr lang="ko-KR" sz="3000" b="1" i="0" u="none" strike="noStrike" dirty="0">
                <a:solidFill>
                  <a:srgbClr val="787878"/>
                </a:solidFill>
                <a:ea typeface="Pretendard Regular"/>
              </a:rPr>
              <a:t>개발자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6300" y="5816600"/>
            <a:ext cx="8369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4000" b="0" i="0" u="none" strike="noStrike">
                <a:solidFill>
                  <a:srgbClr val="191919"/>
                </a:solidFill>
                <a:latin typeface="Pretendard Bold"/>
              </a:rPr>
              <a:t>ATmega128A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B56695-6966-3A23-3846-E2B64A119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35D9FC2-6BC6-2FFC-1947-9DDE6283D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9067800" y="-8102600"/>
            <a:ext cx="165100" cy="17297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E06B770-18B9-7040-BB19-63FDA5E73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9067800" y="-6502400"/>
            <a:ext cx="165100" cy="17297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CD4977C-C755-ACCC-FA6D-D95EDD5CE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9067800" y="1130300"/>
            <a:ext cx="165100" cy="17297400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C78F22D1-049D-FC64-E579-A67D10B045B7}"/>
              </a:ext>
            </a:extLst>
          </p:cNvPr>
          <p:cNvSpPr txBox="1"/>
          <p:nvPr/>
        </p:nvSpPr>
        <p:spPr>
          <a:xfrm>
            <a:off x="4940300" y="660400"/>
            <a:ext cx="84201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>
                <a:solidFill>
                  <a:srgbClr val="191919"/>
                </a:solidFill>
                <a:ea typeface="Pretendard Bold"/>
              </a:rPr>
              <a:t>구현</a:t>
            </a:r>
            <a:r>
              <a:rPr lang="en-US" sz="7200" b="0" i="0" u="none" strike="noStrike">
                <a:solidFill>
                  <a:srgbClr val="191919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191919"/>
                </a:solidFill>
                <a:ea typeface="Pretendard Bold"/>
              </a:rPr>
              <a:t>내용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58A7B75-98B4-1821-6591-D2A05FA5AD79}"/>
              </a:ext>
            </a:extLst>
          </p:cNvPr>
          <p:cNvGrpSpPr/>
          <p:nvPr/>
        </p:nvGrpSpPr>
        <p:grpSpPr>
          <a:xfrm>
            <a:off x="1905000" y="2044112"/>
            <a:ext cx="15278100" cy="7383932"/>
            <a:chOff x="1143000" y="2115933"/>
            <a:chExt cx="16802100" cy="7383932"/>
          </a:xfrm>
        </p:grpSpPr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79056B4-A823-6C13-9634-9E8651700D5D}"/>
                </a:ext>
              </a:extLst>
            </p:cNvPr>
            <p:cNvSpPr txBox="1"/>
            <p:nvPr/>
          </p:nvSpPr>
          <p:spPr>
            <a:xfrm>
              <a:off x="1143000" y="2115933"/>
              <a:ext cx="16802100" cy="65405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342900" lvl="0" indent="-342900" algn="l">
                <a:lnSpc>
                  <a:spcPct val="132800"/>
                </a:lnSpc>
                <a:buClr>
                  <a:srgbClr val="191919"/>
                </a:buClr>
                <a:buFont typeface="Arial"/>
                <a:buChar char="●"/>
              </a:pPr>
              <a:r>
                <a:rPr lang="en-US" sz="2500" dirty="0">
                  <a:solidFill>
                    <a:srgbClr val="191919"/>
                  </a:solidFill>
                  <a:latin typeface="Pretendard Light"/>
                </a:rPr>
                <a:t>main(void) {</a:t>
              </a:r>
            </a:p>
            <a:p>
              <a:pPr marL="800100" lvl="1" indent="-342900">
                <a:lnSpc>
                  <a:spcPct val="132800"/>
                </a:lnSpc>
                <a:buClr>
                  <a:srgbClr val="191919"/>
                </a:buClr>
                <a:buFont typeface="Arial"/>
                <a:buChar char="●"/>
              </a:pPr>
              <a:r>
                <a:rPr lang="en-US" sz="2500" dirty="0" err="1">
                  <a:solidFill>
                    <a:srgbClr val="191919"/>
                  </a:solidFill>
                  <a:latin typeface="Pretendard Light"/>
                </a:rPr>
                <a:t>init_all</a:t>
              </a:r>
              <a:r>
                <a:rPr lang="en-US" sz="2500" dirty="0">
                  <a:solidFill>
                    <a:srgbClr val="191919"/>
                  </a:solidFill>
                  <a:latin typeface="Pretendard Light"/>
                </a:rPr>
                <a:t>();			// </a:t>
              </a:r>
              <a:r>
                <a:rPr lang="ko-KR" altLang="en-US" sz="2500" dirty="0">
                  <a:solidFill>
                    <a:srgbClr val="191919"/>
                  </a:solidFill>
                  <a:latin typeface="Pretendard Light"/>
                </a:rPr>
                <a:t>모든 주변 장치 초기화 함수</a:t>
              </a:r>
              <a:endParaRPr lang="en-US" sz="2500" dirty="0">
                <a:solidFill>
                  <a:srgbClr val="191919"/>
                </a:solidFill>
                <a:latin typeface="Pretendard Light"/>
              </a:endParaRPr>
            </a:p>
            <a:p>
              <a:pPr marL="800100" lvl="1" indent="-342900">
                <a:lnSpc>
                  <a:spcPct val="132800"/>
                </a:lnSpc>
                <a:buClr>
                  <a:srgbClr val="191919"/>
                </a:buClr>
                <a:buFont typeface="Arial"/>
                <a:buChar char="●"/>
              </a:pPr>
              <a:r>
                <a:rPr lang="en-US" sz="2500" b="0" i="0" u="none" strike="noStrike" dirty="0">
                  <a:solidFill>
                    <a:srgbClr val="191919"/>
                  </a:solidFill>
                  <a:latin typeface="Pretendard Light"/>
                </a:rPr>
                <a:t>while (1) {</a:t>
              </a:r>
            </a:p>
            <a:p>
              <a:pPr marL="1257300" lvl="2" indent="-342900">
                <a:lnSpc>
                  <a:spcPct val="132800"/>
                </a:lnSpc>
                <a:buClr>
                  <a:srgbClr val="191919"/>
                </a:buClr>
                <a:buFont typeface="Arial"/>
                <a:buChar char="●"/>
              </a:pPr>
              <a:r>
                <a:rPr lang="en-US" sz="2500" dirty="0" err="1">
                  <a:solidFill>
                    <a:srgbClr val="191919"/>
                  </a:solidFill>
                  <a:latin typeface="Pretendard Light"/>
                </a:rPr>
                <a:t>seconds_count</a:t>
              </a:r>
              <a:r>
                <a:rPr lang="en-US" sz="2500" dirty="0">
                  <a:solidFill>
                    <a:srgbClr val="191919"/>
                  </a:solidFill>
                  <a:latin typeface="Pretendard Light"/>
                </a:rPr>
                <a:t>();	// </a:t>
              </a:r>
              <a:r>
                <a:rPr lang="ko-KR" altLang="en-US" sz="2500" dirty="0">
                  <a:solidFill>
                    <a:srgbClr val="191919"/>
                  </a:solidFill>
                  <a:latin typeface="Pretendard Light"/>
                </a:rPr>
                <a:t>세탁 시간 카운터</a:t>
              </a:r>
              <a:endParaRPr lang="en-US" sz="2500" dirty="0">
                <a:solidFill>
                  <a:srgbClr val="191919"/>
                </a:solidFill>
                <a:latin typeface="Pretendard Light"/>
              </a:endParaRPr>
            </a:p>
            <a:p>
              <a:pPr marL="1257300" lvl="2" indent="-342900">
                <a:lnSpc>
                  <a:spcPct val="132800"/>
                </a:lnSpc>
                <a:buClr>
                  <a:srgbClr val="191919"/>
                </a:buClr>
                <a:buFont typeface="Arial"/>
                <a:buChar char="●"/>
              </a:pPr>
              <a:r>
                <a:rPr lang="en-US" sz="2500" dirty="0" err="1">
                  <a:solidFill>
                    <a:srgbClr val="191919"/>
                  </a:solidFill>
                  <a:latin typeface="Pretendard Light"/>
                </a:rPr>
                <a:t>h</a:t>
              </a:r>
              <a:r>
                <a:rPr lang="en-US" sz="2500" b="0" i="0" u="none" strike="noStrike" dirty="0" err="1">
                  <a:solidFill>
                    <a:srgbClr val="191919"/>
                  </a:solidFill>
                  <a:latin typeface="Pretendard Light"/>
                </a:rPr>
                <a:t>alf_seconds_count</a:t>
              </a:r>
              <a:r>
                <a:rPr lang="en-US" sz="2500" b="0" i="0" u="none" strike="noStrike" dirty="0">
                  <a:solidFill>
                    <a:srgbClr val="191919"/>
                  </a:solidFill>
                  <a:latin typeface="Pretendard Light"/>
                </a:rPr>
                <a:t>();	// </a:t>
              </a:r>
              <a:r>
                <a:rPr lang="ko-KR" altLang="en-US" sz="2500" b="0" i="0" u="none" strike="noStrike" dirty="0">
                  <a:solidFill>
                    <a:srgbClr val="191919"/>
                  </a:solidFill>
                  <a:latin typeface="Pretendard Light"/>
                </a:rPr>
                <a:t>모터 방향 표시 카운터</a:t>
              </a:r>
              <a:endParaRPr lang="en-US" sz="2500" b="0" i="0" u="none" strike="noStrike" dirty="0">
                <a:solidFill>
                  <a:srgbClr val="191919"/>
                </a:solidFill>
                <a:latin typeface="Pretendard Light"/>
              </a:endParaRPr>
            </a:p>
            <a:p>
              <a:pPr marL="1257300" lvl="2" indent="-342900">
                <a:lnSpc>
                  <a:spcPct val="132800"/>
                </a:lnSpc>
                <a:buClr>
                  <a:srgbClr val="191919"/>
                </a:buClr>
                <a:buFont typeface="Arial"/>
                <a:buChar char="●"/>
              </a:pPr>
              <a:r>
                <a:rPr lang="en-US" sz="2500" dirty="0" err="1">
                  <a:solidFill>
                    <a:srgbClr val="191919"/>
                  </a:solidFill>
                  <a:latin typeface="Pretendard Light"/>
                </a:rPr>
                <a:t>displayUpdate</a:t>
              </a:r>
              <a:r>
                <a:rPr lang="en-US" sz="2500" dirty="0">
                  <a:solidFill>
                    <a:srgbClr val="191919"/>
                  </a:solidFill>
                  <a:latin typeface="Pretendard Light"/>
                </a:rPr>
                <a:t>();		// </a:t>
              </a:r>
              <a:r>
                <a:rPr lang="ko-KR" altLang="en-US" sz="2500" dirty="0">
                  <a:solidFill>
                    <a:srgbClr val="191919"/>
                  </a:solidFill>
                  <a:latin typeface="Pretendard Light"/>
                </a:rPr>
                <a:t>디스플레이 출력 카운터</a:t>
              </a:r>
              <a:endParaRPr lang="en-US" sz="2500" dirty="0">
                <a:solidFill>
                  <a:srgbClr val="191919"/>
                </a:solidFill>
                <a:latin typeface="Pretendard Light"/>
              </a:endParaRPr>
            </a:p>
            <a:p>
              <a:pPr marL="1257300" lvl="2" indent="-342900">
                <a:lnSpc>
                  <a:spcPct val="132800"/>
                </a:lnSpc>
                <a:buClr>
                  <a:srgbClr val="191919"/>
                </a:buClr>
                <a:buFont typeface="Arial"/>
                <a:buChar char="●"/>
              </a:pPr>
              <a:r>
                <a:rPr lang="en-US" sz="2500" dirty="0" err="1">
                  <a:solidFill>
                    <a:srgbClr val="191919"/>
                  </a:solidFill>
                  <a:latin typeface="Pretendard Light"/>
                </a:rPr>
                <a:t>c</a:t>
              </a:r>
              <a:r>
                <a:rPr lang="en-US" sz="2500" b="0" i="0" u="none" strike="noStrike" dirty="0" err="1">
                  <a:solidFill>
                    <a:srgbClr val="191919"/>
                  </a:solidFill>
                  <a:latin typeface="Pretendard Light"/>
                </a:rPr>
                <a:t>ont</a:t>
              </a:r>
              <a:r>
                <a:rPr lang="en-US" sz="2500" dirty="0" err="1">
                  <a:solidFill>
                    <a:srgbClr val="191919"/>
                  </a:solidFill>
                  <a:latin typeface="Pretendard Light"/>
                </a:rPr>
                <a:t>rol_led_by_time</a:t>
              </a:r>
              <a:r>
                <a:rPr lang="en-US" sz="2500" dirty="0">
                  <a:solidFill>
                    <a:srgbClr val="191919"/>
                  </a:solidFill>
                  <a:latin typeface="Pretendard Light"/>
                </a:rPr>
                <a:t>();	// </a:t>
              </a:r>
              <a:r>
                <a:rPr lang="ko-KR" altLang="en-US" sz="2500" dirty="0">
                  <a:solidFill>
                    <a:srgbClr val="191919"/>
                  </a:solidFill>
                  <a:latin typeface="Pretendard Light"/>
                </a:rPr>
                <a:t>세탁 모드별 </a:t>
              </a:r>
              <a:r>
                <a:rPr lang="en-US" altLang="ko-KR" sz="2500" dirty="0">
                  <a:solidFill>
                    <a:srgbClr val="191919"/>
                  </a:solidFill>
                  <a:latin typeface="Pretendard Light"/>
                </a:rPr>
                <a:t>LED </a:t>
              </a:r>
              <a:r>
                <a:rPr lang="ko-KR" altLang="en-US" sz="2500" dirty="0">
                  <a:solidFill>
                    <a:srgbClr val="191919"/>
                  </a:solidFill>
                  <a:latin typeface="Pretendard Light"/>
                </a:rPr>
                <a:t>출력 함수</a:t>
              </a:r>
              <a:endParaRPr lang="en-US" altLang="ko-KR" sz="2500" dirty="0">
                <a:solidFill>
                  <a:srgbClr val="191919"/>
                </a:solidFill>
                <a:latin typeface="Pretendard Light"/>
              </a:endParaRPr>
            </a:p>
            <a:p>
              <a:pPr marL="1257300" lvl="2" indent="-342900">
                <a:lnSpc>
                  <a:spcPct val="132800"/>
                </a:lnSpc>
                <a:buClr>
                  <a:srgbClr val="191919"/>
                </a:buClr>
                <a:buFont typeface="Arial"/>
                <a:buChar char="●"/>
              </a:pPr>
              <a:r>
                <a:rPr lang="en-US" altLang="ko-KR" sz="2500" dirty="0" err="1">
                  <a:solidFill>
                    <a:srgbClr val="191919"/>
                  </a:solidFill>
                  <a:latin typeface="Pretendard Light"/>
                </a:rPr>
                <a:t>btn_input_process</a:t>
              </a:r>
              <a:r>
                <a:rPr lang="en-US" altLang="ko-KR" sz="2500" dirty="0">
                  <a:solidFill>
                    <a:srgbClr val="191919"/>
                  </a:solidFill>
                  <a:latin typeface="Pretendard Light"/>
                </a:rPr>
                <a:t>();	// </a:t>
              </a:r>
              <a:r>
                <a:rPr lang="ko-KR" altLang="en-US" sz="2500" dirty="0">
                  <a:solidFill>
                    <a:srgbClr val="191919"/>
                  </a:solidFill>
                  <a:latin typeface="Pretendard Light"/>
                </a:rPr>
                <a:t>해당 버튼에 따른 정보</a:t>
              </a:r>
              <a:r>
                <a:rPr lang="en-US" altLang="ko-KR" sz="2500" dirty="0">
                  <a:solidFill>
                    <a:srgbClr val="191919"/>
                  </a:solidFill>
                  <a:latin typeface="Pretendard Light"/>
                </a:rPr>
                <a:t>(</a:t>
              </a:r>
              <a:r>
                <a:rPr lang="ko-KR" altLang="en-US" sz="2500" dirty="0">
                  <a:solidFill>
                    <a:srgbClr val="191919"/>
                  </a:solidFill>
                  <a:latin typeface="Pretendard Light"/>
                </a:rPr>
                <a:t>모드</a:t>
              </a:r>
              <a:r>
                <a:rPr lang="en-US" altLang="ko-KR" sz="2500" dirty="0">
                  <a:solidFill>
                    <a:srgbClr val="191919"/>
                  </a:solidFill>
                  <a:latin typeface="Pretendard Light"/>
                </a:rPr>
                <a:t>, </a:t>
              </a:r>
              <a:r>
                <a:rPr lang="ko-KR" altLang="en-US" sz="2500" dirty="0">
                  <a:solidFill>
                    <a:srgbClr val="191919"/>
                  </a:solidFill>
                  <a:latin typeface="Pretendard Light"/>
                </a:rPr>
                <a:t>시간 선택</a:t>
              </a:r>
              <a:r>
                <a:rPr lang="en-US" altLang="ko-KR" sz="2500" dirty="0">
                  <a:solidFill>
                    <a:srgbClr val="191919"/>
                  </a:solidFill>
                  <a:latin typeface="Pretendard Light"/>
                </a:rPr>
                <a:t>)</a:t>
              </a:r>
              <a:r>
                <a:rPr lang="ko-KR" altLang="en-US" sz="2500" dirty="0">
                  <a:solidFill>
                    <a:srgbClr val="191919"/>
                  </a:solidFill>
                  <a:latin typeface="Pretendard Light"/>
                </a:rPr>
                <a:t>를 </a:t>
              </a:r>
              <a:r>
                <a:rPr lang="en-US" altLang="ko-KR" sz="2500" dirty="0">
                  <a:solidFill>
                    <a:srgbClr val="191919"/>
                  </a:solidFill>
                  <a:latin typeface="Pretendard Light"/>
                </a:rPr>
                <a:t>FND </a:t>
              </a:r>
              <a:r>
                <a:rPr lang="ko-KR" altLang="en-US" sz="2500" dirty="0">
                  <a:solidFill>
                    <a:srgbClr val="191919"/>
                  </a:solidFill>
                  <a:latin typeface="Pretendard Light"/>
                </a:rPr>
                <a:t>출력 함수에 넘겨 화면 전환</a:t>
              </a:r>
              <a:endParaRPr lang="en-US" altLang="ko-KR" sz="2500" dirty="0">
                <a:solidFill>
                  <a:srgbClr val="191919"/>
                </a:solidFill>
                <a:latin typeface="Pretendard Light"/>
              </a:endParaRPr>
            </a:p>
            <a:p>
              <a:pPr marL="1257300" lvl="2" indent="-342900">
                <a:lnSpc>
                  <a:spcPct val="132800"/>
                </a:lnSpc>
                <a:buClr>
                  <a:srgbClr val="191919"/>
                </a:buClr>
                <a:buFont typeface="Arial"/>
                <a:buChar char="●"/>
              </a:pPr>
              <a:r>
                <a:rPr lang="en-US" altLang="ko-KR" sz="2500" dirty="0" err="1">
                  <a:solidFill>
                    <a:srgbClr val="191919"/>
                  </a:solidFill>
                  <a:latin typeface="Pretendard Light"/>
                </a:rPr>
                <a:t>toggle_motor_state</a:t>
              </a:r>
              <a:r>
                <a:rPr lang="en-US" altLang="ko-KR" sz="2500" dirty="0">
                  <a:solidFill>
                    <a:srgbClr val="191919"/>
                  </a:solidFill>
                  <a:latin typeface="Pretendard Light"/>
                </a:rPr>
                <a:t>();	// </a:t>
              </a:r>
              <a:r>
                <a:rPr lang="ko-KR" altLang="en-US" sz="2500" dirty="0">
                  <a:solidFill>
                    <a:srgbClr val="191919"/>
                  </a:solidFill>
                  <a:latin typeface="Pretendard Light"/>
                </a:rPr>
                <a:t>모터 상태를 </a:t>
              </a:r>
              <a:r>
                <a:rPr lang="ko-KR" altLang="en-US" sz="2500" dirty="0" err="1">
                  <a:solidFill>
                    <a:srgbClr val="191919"/>
                  </a:solidFill>
                  <a:latin typeface="Pretendard Light"/>
                </a:rPr>
                <a:t>토글</a:t>
              </a:r>
              <a:r>
                <a:rPr lang="ko-KR" altLang="en-US" sz="2500" dirty="0">
                  <a:solidFill>
                    <a:srgbClr val="191919"/>
                  </a:solidFill>
                  <a:latin typeface="Pretendard Light"/>
                </a:rPr>
                <a:t> </a:t>
              </a:r>
              <a:r>
                <a:rPr lang="en-US" altLang="ko-KR" sz="2500" dirty="0">
                  <a:solidFill>
                    <a:srgbClr val="191919"/>
                  </a:solidFill>
                  <a:latin typeface="Pretendard Light"/>
                </a:rPr>
                <a:t>(STOP-&gt;RUN / RUN-&gt;PAUSE / PAUSE-&gt;RUN)</a:t>
              </a:r>
            </a:p>
            <a:p>
              <a:pPr marL="1257300" lvl="2" indent="-342900">
                <a:lnSpc>
                  <a:spcPct val="132800"/>
                </a:lnSpc>
                <a:buClr>
                  <a:srgbClr val="191919"/>
                </a:buClr>
                <a:buFont typeface="Arial"/>
                <a:buChar char="●"/>
              </a:pPr>
              <a:r>
                <a:rPr lang="en-US" altLang="ko-KR" sz="2500" dirty="0" err="1">
                  <a:solidFill>
                    <a:srgbClr val="191919"/>
                  </a:solidFill>
                  <a:latin typeface="Pretendard Light"/>
                </a:rPr>
                <a:t>wash_mode</a:t>
              </a:r>
              <a:r>
                <a:rPr lang="en-US" altLang="ko-KR" sz="2500" dirty="0">
                  <a:solidFill>
                    <a:srgbClr val="191919"/>
                  </a:solidFill>
                  <a:latin typeface="Pretendard Light"/>
                </a:rPr>
                <a:t>();		// </a:t>
              </a:r>
              <a:r>
                <a:rPr lang="ko-KR" altLang="en-US" sz="2500" dirty="0">
                  <a:solidFill>
                    <a:srgbClr val="191919"/>
                  </a:solidFill>
                  <a:latin typeface="Pretendard Light"/>
                </a:rPr>
                <a:t>모터를 </a:t>
              </a:r>
              <a:r>
                <a:rPr lang="ko-KR" altLang="en-US" sz="2500" dirty="0" err="1">
                  <a:solidFill>
                    <a:srgbClr val="191919"/>
                  </a:solidFill>
                  <a:latin typeface="Pretendard Light"/>
                </a:rPr>
                <a:t>정회전</a:t>
              </a:r>
              <a:r>
                <a:rPr lang="en-US" altLang="ko-KR" sz="2500" dirty="0">
                  <a:solidFill>
                    <a:srgbClr val="191919"/>
                  </a:solidFill>
                  <a:latin typeface="Pretendard Light"/>
                </a:rPr>
                <a:t>,</a:t>
              </a:r>
              <a:r>
                <a:rPr lang="ko-KR" altLang="en-US" sz="2500" dirty="0">
                  <a:solidFill>
                    <a:srgbClr val="191919"/>
                  </a:solidFill>
                  <a:latin typeface="Pretendard Light"/>
                </a:rPr>
                <a:t> 역회전 반복하여 작동</a:t>
              </a:r>
              <a:endParaRPr lang="en-US" altLang="ko-KR" sz="2500" dirty="0">
                <a:solidFill>
                  <a:srgbClr val="191919"/>
                </a:solidFill>
                <a:latin typeface="Pretendard Light"/>
              </a:endParaRPr>
            </a:p>
            <a:p>
              <a:pPr marL="1257300" lvl="2" indent="-342900">
                <a:lnSpc>
                  <a:spcPct val="132800"/>
                </a:lnSpc>
                <a:buClr>
                  <a:srgbClr val="191919"/>
                </a:buClr>
                <a:buFont typeface="Arial"/>
                <a:buChar char="●"/>
              </a:pPr>
              <a:r>
                <a:rPr lang="en-US" altLang="ko-KR" sz="2500" dirty="0" err="1">
                  <a:solidFill>
                    <a:srgbClr val="191919"/>
                  </a:solidFill>
                  <a:latin typeface="Pretendard Light"/>
                </a:rPr>
                <a:t>music_player</a:t>
              </a:r>
              <a:r>
                <a:rPr lang="en-US" altLang="ko-KR" sz="2500" dirty="0">
                  <a:solidFill>
                    <a:srgbClr val="191919"/>
                  </a:solidFill>
                  <a:latin typeface="Pretendard Light"/>
                </a:rPr>
                <a:t>();		// </a:t>
              </a:r>
              <a:r>
                <a:rPr lang="ko-KR" altLang="en-US" sz="2500" dirty="0">
                  <a:solidFill>
                    <a:srgbClr val="191919"/>
                  </a:solidFill>
                  <a:latin typeface="Pretendard Light"/>
                </a:rPr>
                <a:t>세탁 종료 시 멜로디 재생</a:t>
              </a:r>
              <a:endParaRPr lang="en-US" altLang="ko-KR" sz="2500" dirty="0">
                <a:solidFill>
                  <a:srgbClr val="191919"/>
                </a:solidFill>
                <a:latin typeface="Pretendard Light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C22848D-1B6C-C92E-8F29-3333B97EF68A}"/>
                </a:ext>
              </a:extLst>
            </p:cNvPr>
            <p:cNvSpPr txBox="1"/>
            <p:nvPr/>
          </p:nvSpPr>
          <p:spPr>
            <a:xfrm>
              <a:off x="1752600" y="8124909"/>
              <a:ext cx="9144000" cy="10630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l">
                <a:lnSpc>
                  <a:spcPct val="132800"/>
                </a:lnSpc>
                <a:buClr>
                  <a:srgbClr val="191919"/>
                </a:buClr>
              </a:pPr>
              <a:r>
                <a:rPr lang="en-US" altLang="ko-KR" sz="2500" dirty="0">
                  <a:solidFill>
                    <a:srgbClr val="191919"/>
                  </a:solidFill>
                  <a:latin typeface="Pretendard Light"/>
                </a:rPr>
                <a:t>}</a:t>
              </a:r>
            </a:p>
            <a:p>
              <a:pPr lvl="0" algn="l">
                <a:lnSpc>
                  <a:spcPct val="132800"/>
                </a:lnSpc>
                <a:buClr>
                  <a:srgbClr val="191919"/>
                </a:buClr>
              </a:pPr>
              <a:r>
                <a:rPr lang="en-US" altLang="ko-KR" sz="2500" dirty="0">
                  <a:solidFill>
                    <a:srgbClr val="191919"/>
                  </a:solidFill>
                  <a:latin typeface="Pretendard Light"/>
                </a:rPr>
                <a:t>return</a:t>
              </a:r>
              <a:r>
                <a:rPr lang="ko-KR" altLang="en-US" sz="2500" dirty="0">
                  <a:solidFill>
                    <a:srgbClr val="191919"/>
                  </a:solidFill>
                  <a:latin typeface="Pretendard Light"/>
                </a:rPr>
                <a:t> </a:t>
              </a:r>
              <a:r>
                <a:rPr lang="en-US" altLang="ko-KR" sz="2500" dirty="0">
                  <a:solidFill>
                    <a:srgbClr val="191919"/>
                  </a:solidFill>
                  <a:latin typeface="Pretendard Light"/>
                </a:rPr>
                <a:t>0;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D90391-63C0-2005-4330-6A1DE2D0A3E8}"/>
                </a:ext>
              </a:extLst>
            </p:cNvPr>
            <p:cNvSpPr txBox="1"/>
            <p:nvPr/>
          </p:nvSpPr>
          <p:spPr>
            <a:xfrm>
              <a:off x="1371600" y="8948496"/>
              <a:ext cx="9144000" cy="5513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l">
                <a:lnSpc>
                  <a:spcPct val="132800"/>
                </a:lnSpc>
                <a:buClr>
                  <a:srgbClr val="191919"/>
                </a:buClr>
              </a:pPr>
              <a:r>
                <a:rPr lang="en-US" altLang="ko-KR" sz="2500" dirty="0">
                  <a:solidFill>
                    <a:srgbClr val="191919"/>
                  </a:solidFill>
                  <a:latin typeface="Pretendard Light"/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8777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9067800" y="-8343900"/>
            <a:ext cx="165100" cy="172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673600" y="355600"/>
            <a:ext cx="89281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>
                <a:solidFill>
                  <a:srgbClr val="191919"/>
                </a:solidFill>
                <a:ea typeface="Pretendard Bold"/>
              </a:rPr>
              <a:t>동작</a:t>
            </a:r>
            <a:r>
              <a:rPr lang="en-US" sz="7200" b="0" i="0" u="none" strike="noStrike">
                <a:solidFill>
                  <a:srgbClr val="191919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191919"/>
                </a:solidFill>
                <a:ea typeface="Pretendard Bold"/>
              </a:rPr>
              <a:t>동영상</a:t>
            </a:r>
          </a:p>
        </p:txBody>
      </p:sp>
      <p:pic>
        <p:nvPicPr>
          <p:cNvPr id="4" name="KakaoTalk_20250317_035522456">
            <a:hlinkClick r:id="" action="ppaction://media"/>
            <a:extLst>
              <a:ext uri="{FF2B5EF4-FFF2-40B4-BE49-F238E27FC236}">
                <a16:creationId xmlns:a16="http://schemas.microsoft.com/office/drawing/2014/main" id="{DF480C12-153B-8EB8-2605-9D470B6881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18205" y="1624084"/>
            <a:ext cx="8547101" cy="85471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9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9067800" y="-7556500"/>
            <a:ext cx="165100" cy="17297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9067800" y="-5588000"/>
            <a:ext cx="165100" cy="17297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9067800" y="1130300"/>
            <a:ext cx="165100" cy="17297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774700" y="4178300"/>
            <a:ext cx="16802100" cy="400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191919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첫째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,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기능이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많아질수록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모듈화의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중요성을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실감하였으며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, 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헤더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파일을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활용하여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코드의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구조적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관리와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유지보수성을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향상시켰습니다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191919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둘째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, Polling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방식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대신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Timer Interrupt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방식을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적용하면서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시스템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응답성이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크게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개선되었습니다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191919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셋째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,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세탁기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모터의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정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/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역회전과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버튼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선택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기능을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반영하여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실제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세탁기의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UX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를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효과적으로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재현하였습니다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191919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넷째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,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초기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하드웨어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배선의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중요성을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깨달았으며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,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설계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단계에서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이를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신중하게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고려해야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함을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경험했습니다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.</a:t>
            </a:r>
          </a:p>
          <a:p>
            <a:pPr marL="342900" lvl="0" indent="-342900" algn="l">
              <a:lnSpc>
                <a:spcPct val="132800"/>
              </a:lnSpc>
              <a:buClr>
                <a:srgbClr val="191919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마지막으로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,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모든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기능을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인터럽트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방식으로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전환했지만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,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멜로디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재생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함수는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변경하지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못한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점이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아쉬웠습니다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.</a:t>
            </a:r>
          </a:p>
          <a:p>
            <a:pPr lvl="0" algn="l">
              <a:lnSpc>
                <a:spcPct val="132800"/>
              </a:lnSpc>
            </a:pPr>
            <a:endParaRPr lang="en-US" sz="2500" b="0" i="0" u="none" strike="noStrike">
              <a:solidFill>
                <a:srgbClr val="191919"/>
              </a:solidFill>
              <a:latin typeface="Pretendard Light"/>
            </a:endParaRPr>
          </a:p>
          <a:p>
            <a:pPr marL="342900" lvl="0" indent="-342900" algn="l">
              <a:lnSpc>
                <a:spcPct val="132800"/>
              </a:lnSpc>
              <a:buClr>
                <a:srgbClr val="191919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시스템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전반을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고려한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설계의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필요성을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다시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한번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느낄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수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있었습니다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. </a:t>
            </a:r>
          </a:p>
          <a:p>
            <a:pPr marL="342900" lvl="0" indent="-342900" algn="l">
              <a:lnSpc>
                <a:spcPct val="132800"/>
              </a:lnSpc>
              <a:buClr>
                <a:srgbClr val="191919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이번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프로젝트를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통해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임베디드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시스템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개발의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복잡성과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최적화의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중요성을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배우는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기회가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되었습니다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40300" y="1435100"/>
            <a:ext cx="84201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>
                <a:solidFill>
                  <a:srgbClr val="191919"/>
                </a:solidFill>
                <a:ea typeface="Pretendard Bold"/>
              </a:rPr>
              <a:t>결론</a:t>
            </a:r>
            <a:r>
              <a:rPr lang="en-US" sz="7200" b="0" i="0" u="none" strike="noStrike">
                <a:solidFill>
                  <a:srgbClr val="191919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191919"/>
                </a:solidFill>
                <a:ea typeface="Pretendard Bold"/>
              </a:rPr>
              <a:t>및</a:t>
            </a:r>
            <a:r>
              <a:rPr lang="en-US" sz="7200" b="0" i="0" u="none" strike="noStrike">
                <a:solidFill>
                  <a:srgbClr val="191919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191919"/>
                </a:solidFill>
                <a:ea typeface="Pretendard Bold"/>
              </a:rPr>
              <a:t>시사점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100" y="393700"/>
            <a:ext cx="165100" cy="4483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3347700" y="1092200"/>
            <a:ext cx="165100" cy="8102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787900" y="1092200"/>
            <a:ext cx="165100" cy="8102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800" y="5397500"/>
            <a:ext cx="165100" cy="4483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393700"/>
            <a:ext cx="165100" cy="9486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7600" y="393700"/>
            <a:ext cx="165100" cy="9486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3780000">
            <a:off x="4787900" y="-1765300"/>
            <a:ext cx="165100" cy="8801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780000">
            <a:off x="4787900" y="-1765300"/>
            <a:ext cx="165100" cy="8801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696700" y="5588000"/>
            <a:ext cx="57023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4499"/>
              </a:lnSpc>
            </a:pPr>
            <a:r>
              <a:rPr lang="ko-KR" sz="2800" b="0" i="0" u="none" strike="noStrike">
                <a:solidFill>
                  <a:srgbClr val="191919"/>
                </a:solidFill>
                <a:ea typeface="Pretendard Bold"/>
              </a:rPr>
              <a:t>발표를</a:t>
            </a:r>
            <a:r>
              <a:rPr lang="en-US" sz="2800" b="0" i="0" u="none" strike="noStrike">
                <a:solidFill>
                  <a:srgbClr val="191919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91919"/>
                </a:solidFill>
                <a:ea typeface="Pretendard Bold"/>
              </a:rPr>
              <a:t>들어주셔서</a:t>
            </a:r>
            <a:r>
              <a:rPr lang="en-US" sz="2800" b="0" i="0" u="none" strike="noStrike">
                <a:solidFill>
                  <a:srgbClr val="191919"/>
                </a:solidFill>
                <a:latin typeface="Pretendard Bold"/>
              </a:rPr>
              <a:t> </a:t>
            </a:r>
            <a:r>
              <a:rPr lang="ko-KR" sz="2800" b="0" i="0" u="none" strike="noStrike">
                <a:solidFill>
                  <a:srgbClr val="191919"/>
                </a:solidFill>
                <a:ea typeface="Pretendard Bold"/>
              </a:rPr>
              <a:t>감사합니다</a:t>
            </a:r>
            <a:r>
              <a:rPr lang="en-US" sz="2800" b="0" i="0" u="none" strike="noStrike">
                <a:solidFill>
                  <a:srgbClr val="191919"/>
                </a:solidFill>
                <a:latin typeface="Pretendard Bold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85200" y="3022600"/>
            <a:ext cx="8813800" cy="186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3000"/>
              </a:lnSpc>
            </a:pPr>
            <a:r>
              <a:rPr lang="en-US" sz="10500" b="0" i="0" u="none" strike="noStrike" spc="-300">
                <a:solidFill>
                  <a:srgbClr val="191919"/>
                </a:solidFill>
                <a:latin typeface="Pretendard Bold"/>
              </a:rPr>
              <a:t>THANK </a:t>
            </a:r>
            <a:r>
              <a:rPr lang="en-US" sz="10500" b="0" i="0" u="none" strike="noStrike" spc="-300">
                <a:solidFill>
                  <a:srgbClr val="FD9F28"/>
                </a:solidFill>
                <a:latin typeface="Pretendard Bold"/>
              </a:rPr>
              <a:t>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67800" y="-4686300"/>
            <a:ext cx="165100" cy="16776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393700"/>
            <a:ext cx="165100" cy="3124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3898900"/>
            <a:ext cx="165100" cy="47625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9029700"/>
            <a:ext cx="165100" cy="838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067800" y="444500"/>
            <a:ext cx="165100" cy="1677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4900" y="393700"/>
            <a:ext cx="165100" cy="3124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4900" y="3886200"/>
            <a:ext cx="165100" cy="4762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14900" y="9017000"/>
            <a:ext cx="165100" cy="850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0000" y="5283200"/>
            <a:ext cx="4800600" cy="12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209800" y="4737100"/>
            <a:ext cx="3860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1300"/>
              </a:lnSpc>
            </a:pPr>
            <a:r>
              <a:rPr lang="ko-KR" sz="2300" b="0" i="0" u="none" strike="noStrike">
                <a:solidFill>
                  <a:srgbClr val="191919"/>
                </a:solidFill>
                <a:ea typeface="Pretendard Bold"/>
              </a:rPr>
              <a:t>개요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08100" y="4800600"/>
            <a:ext cx="431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191919"/>
                </a:solidFill>
                <a:latin typeface="Pretendard SemiBold"/>
              </a:rPr>
              <a:t>(1)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15500" y="4686300"/>
            <a:ext cx="1828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1300"/>
              </a:lnSpc>
            </a:pPr>
            <a:r>
              <a:rPr lang="ko-KR" sz="2300" b="0" i="0" u="none" strike="noStrike">
                <a:solidFill>
                  <a:srgbClr val="191919"/>
                </a:solidFill>
                <a:ea typeface="Pretendard Bold"/>
              </a:rPr>
              <a:t>회로도</a:t>
            </a:r>
            <a:r>
              <a:rPr lang="en-US" sz="2300" b="0" i="0" u="none" strike="noStrike">
                <a:solidFill>
                  <a:srgbClr val="191919"/>
                </a:solidFill>
                <a:latin typeface="Pretendard Bold"/>
              </a:rPr>
              <a:t> / FSM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6400" y="5283200"/>
            <a:ext cx="4800600" cy="127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781800" y="4800600"/>
            <a:ext cx="431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191919"/>
                </a:solidFill>
                <a:latin typeface="Pretendard SemiBold"/>
              </a:rPr>
              <a:t>(2)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191000" y="7505700"/>
            <a:ext cx="4610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1300"/>
              </a:lnSpc>
            </a:pPr>
            <a:r>
              <a:rPr lang="en-US" sz="1700" b="0" i="0" u="none" strike="noStrike">
                <a:solidFill>
                  <a:srgbClr val="191919"/>
                </a:solidFill>
                <a:latin typeface="Pretendard Light"/>
              </a:rPr>
              <a:t>- </a:t>
            </a:r>
            <a:r>
              <a:rPr lang="ko-KR" sz="1700" b="0" i="0" u="none" strike="noStrike">
                <a:solidFill>
                  <a:srgbClr val="191919"/>
                </a:solidFill>
                <a:ea typeface="Pretendard Light"/>
              </a:rPr>
              <a:t>동작</a:t>
            </a:r>
            <a:r>
              <a:rPr lang="en-US" sz="17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191919"/>
                </a:solidFill>
                <a:ea typeface="Pretendard Light"/>
              </a:rPr>
              <a:t>동영상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0500" y="7315200"/>
            <a:ext cx="4800600" cy="12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4038600" y="6832600"/>
            <a:ext cx="431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191919"/>
                </a:solidFill>
                <a:latin typeface="Pretendard SemiBold"/>
              </a:rPr>
              <a:t>(4)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414000" y="6769100"/>
            <a:ext cx="3860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1300"/>
              </a:lnSpc>
            </a:pPr>
            <a:r>
              <a:rPr lang="ko-KR" sz="2300" b="0" i="0" u="none" strike="noStrike">
                <a:solidFill>
                  <a:srgbClr val="191919"/>
                </a:solidFill>
                <a:ea typeface="Pretendard Bold"/>
              </a:rPr>
              <a:t>결론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880600" y="7378700"/>
            <a:ext cx="44069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1300"/>
              </a:lnSpc>
            </a:pPr>
            <a:r>
              <a:rPr lang="en-US" sz="1700" b="0" i="0" u="none" strike="noStrike">
                <a:solidFill>
                  <a:srgbClr val="191919"/>
                </a:solidFill>
                <a:latin typeface="Pretendard Light"/>
              </a:rPr>
              <a:t>- </a:t>
            </a:r>
            <a:r>
              <a:rPr lang="ko-KR" sz="1700" b="0" i="0" u="none" strike="noStrike">
                <a:solidFill>
                  <a:srgbClr val="191919"/>
                </a:solidFill>
                <a:ea typeface="Pretendard Light"/>
              </a:rPr>
              <a:t>결론</a:t>
            </a:r>
          </a:p>
          <a:p>
            <a:pPr lvl="0" algn="r">
              <a:lnSpc>
                <a:spcPct val="91300"/>
              </a:lnSpc>
            </a:pPr>
            <a:r>
              <a:rPr lang="en-US" sz="1700" b="0" i="0" u="none" strike="noStrike">
                <a:solidFill>
                  <a:srgbClr val="191919"/>
                </a:solidFill>
                <a:latin typeface="Pretendard Light"/>
              </a:rPr>
              <a:t>- </a:t>
            </a:r>
            <a:r>
              <a:rPr lang="ko-KR" sz="1700" b="0" i="0" u="none" strike="noStrike">
                <a:solidFill>
                  <a:srgbClr val="191919"/>
                </a:solidFill>
                <a:ea typeface="Pretendard Light"/>
              </a:rPr>
              <a:t>시사점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86900" y="7315200"/>
            <a:ext cx="4800600" cy="127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9512300" y="6832600"/>
            <a:ext cx="431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191919"/>
                </a:solidFill>
                <a:latin typeface="Pretendard SemiBold"/>
              </a:rPr>
              <a:t>(5)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169900" y="4737100"/>
            <a:ext cx="3860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1300"/>
              </a:lnSpc>
            </a:pPr>
            <a:r>
              <a:rPr lang="ko-KR" sz="2300" b="0" i="0" u="none" strike="noStrike">
                <a:solidFill>
                  <a:srgbClr val="191919"/>
                </a:solidFill>
                <a:ea typeface="Pretendard Bold"/>
              </a:rPr>
              <a:t>구현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290800" y="5410200"/>
            <a:ext cx="1739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1300"/>
              </a:lnSpc>
            </a:pPr>
            <a:r>
              <a:rPr lang="en-US" sz="1700" b="0" i="0" u="none" strike="noStrike">
                <a:solidFill>
                  <a:srgbClr val="191919"/>
                </a:solidFill>
                <a:latin typeface="Pretendard Light"/>
              </a:rPr>
              <a:t>- UART </a:t>
            </a:r>
            <a:r>
              <a:rPr lang="ko-KR" sz="1700" b="0" i="0" u="none" strike="noStrike">
                <a:solidFill>
                  <a:srgbClr val="191919"/>
                </a:solidFill>
                <a:ea typeface="Pretendard Light"/>
              </a:rPr>
              <a:t>파형</a:t>
            </a:r>
            <a:r>
              <a:rPr lang="en-US" sz="17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191919"/>
                </a:solidFill>
                <a:ea typeface="Pretendard Light"/>
              </a:rPr>
              <a:t>분석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30100" y="5283200"/>
            <a:ext cx="4800600" cy="127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2255500" y="4800600"/>
            <a:ext cx="431800" cy="29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600" b="0" i="0" u="none" strike="noStrike">
                <a:solidFill>
                  <a:srgbClr val="191919"/>
                </a:solidFill>
                <a:latin typeface="Pretendard SemiBold"/>
              </a:rPr>
              <a:t>(3)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448300" y="1346200"/>
            <a:ext cx="7378700" cy="160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3000"/>
              </a:lnSpc>
            </a:pPr>
            <a:r>
              <a:rPr lang="en-US" sz="9000" b="0" i="0" u="none" strike="noStrike" spc="-100">
                <a:solidFill>
                  <a:srgbClr val="191919"/>
                </a:solidFill>
                <a:latin typeface="Pretendard Bold"/>
              </a:rPr>
              <a:t>CONTENTS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940300" y="6832600"/>
            <a:ext cx="3860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1300"/>
              </a:lnSpc>
            </a:pPr>
            <a:r>
              <a:rPr lang="ko-KR" sz="2300" b="0" i="0" u="none" strike="noStrike">
                <a:solidFill>
                  <a:srgbClr val="191919"/>
                </a:solidFill>
                <a:ea typeface="Pretendard Bold"/>
              </a:rPr>
              <a:t>동작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635500" y="5448300"/>
            <a:ext cx="1435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1300"/>
              </a:lnSpc>
            </a:pPr>
            <a:r>
              <a:rPr lang="en-US" sz="1700" b="0" i="0" u="none" strike="noStrike">
                <a:solidFill>
                  <a:srgbClr val="191919"/>
                </a:solidFill>
                <a:latin typeface="Pretendard Light"/>
              </a:rPr>
              <a:t>- </a:t>
            </a:r>
            <a:r>
              <a:rPr lang="ko-KR" sz="1700" b="0" i="0" u="none" strike="noStrike">
                <a:solidFill>
                  <a:srgbClr val="191919"/>
                </a:solidFill>
                <a:ea typeface="Pretendard Light"/>
              </a:rPr>
              <a:t>프로젝트</a:t>
            </a:r>
            <a:r>
              <a:rPr lang="en-US" sz="17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191919"/>
                </a:solidFill>
                <a:ea typeface="Pretendard Light"/>
              </a:rPr>
              <a:t>개요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109200" y="5448300"/>
            <a:ext cx="1435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1300"/>
              </a:lnSpc>
            </a:pPr>
            <a:r>
              <a:rPr lang="en-US" sz="1700" b="0" i="0" u="none" strike="noStrike">
                <a:solidFill>
                  <a:srgbClr val="191919"/>
                </a:solidFill>
                <a:latin typeface="Pretendard Light"/>
              </a:rPr>
              <a:t>- </a:t>
            </a:r>
            <a:r>
              <a:rPr lang="ko-KR" sz="1700" b="0" i="0" u="none" strike="noStrike">
                <a:solidFill>
                  <a:srgbClr val="191919"/>
                </a:solidFill>
                <a:ea typeface="Pretendard Light"/>
              </a:rPr>
              <a:t>회로도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096500" y="5765800"/>
            <a:ext cx="14351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1300"/>
              </a:lnSpc>
            </a:pPr>
            <a:r>
              <a:rPr lang="en-US" sz="1700" b="0" i="0" u="none" strike="noStrike">
                <a:solidFill>
                  <a:srgbClr val="191919"/>
                </a:solidFill>
                <a:latin typeface="Pretendard Light"/>
              </a:rPr>
              <a:t>- FSM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5290800" y="5727700"/>
            <a:ext cx="1739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1300"/>
              </a:lnSpc>
            </a:pPr>
            <a:r>
              <a:rPr lang="en-US" sz="1700" b="0" i="0" u="none" strike="noStrike">
                <a:solidFill>
                  <a:srgbClr val="191919"/>
                </a:solidFill>
                <a:latin typeface="Pretendard Light"/>
              </a:rPr>
              <a:t>- PWM </a:t>
            </a:r>
            <a:r>
              <a:rPr lang="ko-KR" sz="1700" b="0" i="0" u="none" strike="noStrike">
                <a:solidFill>
                  <a:srgbClr val="191919"/>
                </a:solidFill>
                <a:ea typeface="Pretendard Light"/>
              </a:rPr>
              <a:t>파형</a:t>
            </a:r>
            <a:r>
              <a:rPr lang="en-US" sz="17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191919"/>
                </a:solidFill>
                <a:ea typeface="Pretendard Light"/>
              </a:rPr>
              <a:t>분석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5925800" y="6019800"/>
            <a:ext cx="11049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1300"/>
              </a:lnSpc>
            </a:pPr>
            <a:r>
              <a:rPr lang="en-US" sz="1700" b="0" i="0" u="none" strike="noStrike">
                <a:solidFill>
                  <a:srgbClr val="191919"/>
                </a:solidFill>
                <a:latin typeface="Pretendard Light"/>
              </a:rPr>
              <a:t>- </a:t>
            </a:r>
            <a:r>
              <a:rPr lang="ko-KR" sz="1700" b="0" i="0" u="none" strike="noStrike">
                <a:solidFill>
                  <a:srgbClr val="191919"/>
                </a:solidFill>
                <a:ea typeface="Pretendard Light"/>
              </a:rPr>
              <a:t>코드</a:t>
            </a:r>
            <a:r>
              <a:rPr lang="en-US" sz="17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1700" b="0" i="0" u="none" strike="noStrike">
                <a:solidFill>
                  <a:srgbClr val="191919"/>
                </a:solidFill>
                <a:ea typeface="Pretendard Light"/>
              </a:rPr>
              <a:t>설명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9067800" y="-7556500"/>
            <a:ext cx="165100" cy="17297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9067800" y="-5232400"/>
            <a:ext cx="165100" cy="17297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9067800" y="1130300"/>
            <a:ext cx="165100" cy="17297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4445000"/>
            <a:ext cx="7988300" cy="4699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41400" y="4419600"/>
            <a:ext cx="7861300" cy="2565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2800"/>
              </a:lnSpc>
            </a:pPr>
            <a:r>
              <a:rPr lang="ko-KR" sz="3000" b="1" i="0" u="none" strike="noStrike">
                <a:solidFill>
                  <a:srgbClr val="191919"/>
                </a:solidFill>
                <a:ea typeface="Pretendard Light"/>
              </a:rPr>
              <a:t>프로젝트</a:t>
            </a:r>
            <a:r>
              <a:rPr lang="en-US" sz="3000" b="1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3000" b="1" i="0" u="none" strike="noStrike">
                <a:solidFill>
                  <a:srgbClr val="191919"/>
                </a:solidFill>
                <a:ea typeface="Pretendard Light"/>
              </a:rPr>
              <a:t>개요</a:t>
            </a:r>
            <a:r>
              <a:rPr lang="en-US" sz="3000" b="1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3000" b="1" i="0" u="none" strike="noStrike">
                <a:solidFill>
                  <a:srgbClr val="191919"/>
                </a:solidFill>
                <a:ea typeface="Pretendard Light"/>
              </a:rPr>
              <a:t>및</a:t>
            </a:r>
            <a:r>
              <a:rPr lang="en-US" sz="3000" b="1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3000" b="1" i="0" u="none" strike="noStrike">
                <a:solidFill>
                  <a:srgbClr val="191919"/>
                </a:solidFill>
                <a:ea typeface="Pretendard Light"/>
              </a:rPr>
              <a:t>목적</a:t>
            </a:r>
          </a:p>
          <a:p>
            <a:pPr marL="342900" lvl="0" indent="-342900" algn="l">
              <a:lnSpc>
                <a:spcPct val="132800"/>
              </a:lnSpc>
              <a:buClr>
                <a:srgbClr val="191919"/>
              </a:buClr>
              <a:buFont typeface="Arial"/>
              <a:buChar char="●"/>
            </a:pP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ATmega128A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에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대한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이해</a:t>
            </a:r>
          </a:p>
          <a:p>
            <a:pPr marL="342900" lvl="0" indent="-342900" algn="l">
              <a:lnSpc>
                <a:spcPct val="132800"/>
              </a:lnSpc>
              <a:buClr>
                <a:srgbClr val="191919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주변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장치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(Pheripheral)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제어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및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활용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능력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함양</a:t>
            </a:r>
          </a:p>
          <a:p>
            <a:pPr marL="342900" lvl="0" indent="-342900" algn="l">
              <a:lnSpc>
                <a:spcPct val="132800"/>
              </a:lnSpc>
              <a:buClr>
                <a:srgbClr val="191919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실물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세탁기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기능과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최대한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유사하게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구현</a:t>
            </a:r>
          </a:p>
          <a:p>
            <a:pPr marL="342900" lvl="0" indent="-342900" algn="l">
              <a:lnSpc>
                <a:spcPct val="132800"/>
              </a:lnSpc>
              <a:buClr>
                <a:srgbClr val="191919"/>
              </a:buClr>
              <a:buFont typeface="Arial"/>
              <a:buChar char="●"/>
            </a:pP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Polling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방식의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_delay()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함수를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Timer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로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대체하여</a:t>
            </a:r>
            <a:r>
              <a:rPr lang="en-US" sz="2500" b="0" i="0" u="none" strike="noStrike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500" b="0" i="0" u="none" strike="noStrike">
                <a:solidFill>
                  <a:srgbClr val="191919"/>
                </a:solidFill>
                <a:ea typeface="Pretendard Light"/>
              </a:rPr>
              <a:t>구현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40300" y="1600200"/>
            <a:ext cx="84201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>
                <a:solidFill>
                  <a:srgbClr val="191919"/>
                </a:solidFill>
                <a:ea typeface="Pretendard Bold"/>
              </a:rPr>
              <a:t>개요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400" y="3746500"/>
            <a:ext cx="165100" cy="2806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400" y="7086600"/>
            <a:ext cx="1651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400" y="406400"/>
            <a:ext cx="1651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393700"/>
            <a:ext cx="165100" cy="9486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57200" y="4368800"/>
            <a:ext cx="54356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>
                <a:solidFill>
                  <a:srgbClr val="191919"/>
                </a:solidFill>
                <a:ea typeface="Pretendard Bold"/>
              </a:rPr>
              <a:t>회로도</a:t>
            </a:r>
          </a:p>
        </p:txBody>
      </p:sp>
      <p:pic>
        <p:nvPicPr>
          <p:cNvPr id="9" name="그림 8" descr="텍스트, 도표, 평면도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C8D3C36-18A4-7954-8586-9A5F4E5BC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630" y="762000"/>
            <a:ext cx="11686170" cy="8763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400" y="3746500"/>
            <a:ext cx="165100" cy="2806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400" y="7086600"/>
            <a:ext cx="1651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400" y="406400"/>
            <a:ext cx="1651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393700"/>
            <a:ext cx="165100" cy="9486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300" y="876300"/>
            <a:ext cx="10871200" cy="8534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57200" y="4368800"/>
            <a:ext cx="54356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7200" b="0" i="0" u="none" strike="noStrike">
                <a:solidFill>
                  <a:srgbClr val="191919"/>
                </a:solidFill>
                <a:latin typeface="Pretendard Bold"/>
              </a:rPr>
              <a:t>FSM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12D49D-1D20-7137-76E9-17B9A04A4871}"/>
              </a:ext>
            </a:extLst>
          </p:cNvPr>
          <p:cNvSpPr txBox="1"/>
          <p:nvPr/>
        </p:nvSpPr>
        <p:spPr>
          <a:xfrm>
            <a:off x="8744980" y="6187624"/>
            <a:ext cx="807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BTN_3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C09908-5805-BCA7-452D-CC22CCE181B5}"/>
              </a:ext>
            </a:extLst>
          </p:cNvPr>
          <p:cNvSpPr txBox="1"/>
          <p:nvPr/>
        </p:nvSpPr>
        <p:spPr>
          <a:xfrm>
            <a:off x="14020800" y="6271268"/>
            <a:ext cx="807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BTN_3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800" y="3746500"/>
            <a:ext cx="165100" cy="2806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800" y="7086600"/>
            <a:ext cx="165100" cy="2806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800" y="406400"/>
            <a:ext cx="165100" cy="2806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420600" y="-1803400"/>
            <a:ext cx="165100" cy="10579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420600" y="1536700"/>
            <a:ext cx="165100" cy="10579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393700"/>
            <a:ext cx="165100" cy="9486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407900" y="660400"/>
            <a:ext cx="4432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191919"/>
                </a:solidFill>
                <a:latin typeface="NanumGothicExtraBold"/>
              </a:rPr>
              <a:t>'7' = 0x37 = 0b00110111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4100" y="7112000"/>
            <a:ext cx="5092700" cy="283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4100" y="3835400"/>
            <a:ext cx="4686300" cy="2603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4100" y="673100"/>
            <a:ext cx="4686300" cy="26035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193800" y="3721100"/>
            <a:ext cx="54356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7200" b="0" i="0" u="none" strike="noStrike">
                <a:solidFill>
                  <a:srgbClr val="191919"/>
                </a:solidFill>
                <a:latin typeface="Pretendard Bold"/>
              </a:rPr>
              <a:t>UART</a:t>
            </a:r>
          </a:p>
          <a:p>
            <a:pPr lvl="0" algn="ctr">
              <a:lnSpc>
                <a:spcPct val="99600"/>
              </a:lnSpc>
            </a:pPr>
            <a:r>
              <a:rPr lang="ko-KR" sz="7200" b="0" i="0" u="none" strike="noStrike">
                <a:solidFill>
                  <a:srgbClr val="191919"/>
                </a:solidFill>
                <a:ea typeface="Pretendard Bold"/>
              </a:rPr>
              <a:t>파형</a:t>
            </a:r>
            <a:r>
              <a:rPr lang="en-US" sz="7200" b="0" i="0" u="none" strike="noStrike">
                <a:solidFill>
                  <a:srgbClr val="191919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191919"/>
                </a:solidFill>
                <a:ea typeface="Pretendard Bold"/>
              </a:rPr>
              <a:t>분석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407900" y="1130300"/>
            <a:ext cx="4432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191919"/>
                </a:solidFill>
                <a:latin typeface="NanumGothicExtraBold"/>
              </a:rPr>
              <a:t>'3' = 0x33 = 0b00110011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09500" y="2501900"/>
            <a:ext cx="4432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191919"/>
                </a:solidFill>
                <a:latin typeface="NanumGothicExtraBold"/>
              </a:rPr>
              <a:t>0 1110 1100 1  /  0 1100 1100 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407900" y="1955800"/>
            <a:ext cx="4432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191919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191919"/>
                </a:solidFill>
                <a:ea typeface="NanumGothicExtraBold"/>
              </a:rPr>
              <a:t>분석</a:t>
            </a:r>
            <a:r>
              <a:rPr lang="en-US" sz="2200" b="0" i="0" u="none" strike="noStrike">
                <a:solidFill>
                  <a:srgbClr val="191919"/>
                </a:solidFill>
                <a:latin typeface="NanumGothicExtraBold"/>
              </a:rPr>
              <a:t> </a:t>
            </a:r>
            <a:r>
              <a:rPr lang="ko-KR" sz="2200" b="0" i="0" u="none" strike="noStrike">
                <a:solidFill>
                  <a:srgbClr val="191919"/>
                </a:solidFill>
                <a:ea typeface="NanumGothicExtraBold"/>
              </a:rPr>
              <a:t>결과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407900" y="3822700"/>
            <a:ext cx="34417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191919"/>
                </a:solidFill>
                <a:latin typeface="NanumGothicExtraBold"/>
              </a:rPr>
              <a:t>'4' = 0x34 = 0b00110100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407900" y="4292600"/>
            <a:ext cx="4432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191919"/>
                </a:solidFill>
                <a:latin typeface="NanumGothicExtraBold"/>
              </a:rPr>
              <a:t>'6' = 0x36 = 0b00110110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509500" y="5727700"/>
            <a:ext cx="4432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191919"/>
                </a:solidFill>
                <a:latin typeface="NanumGothicExtraBold"/>
              </a:rPr>
              <a:t>0 0010 1100 1  /  0 0110 1100 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382500" y="4940300"/>
            <a:ext cx="4432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191919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191919"/>
                </a:solidFill>
                <a:ea typeface="NanumGothicExtraBold"/>
              </a:rPr>
              <a:t>분석</a:t>
            </a:r>
            <a:r>
              <a:rPr lang="en-US" sz="2200" b="0" i="0" u="none" strike="noStrike">
                <a:solidFill>
                  <a:srgbClr val="191919"/>
                </a:solidFill>
                <a:latin typeface="NanumGothicExtraBold"/>
              </a:rPr>
              <a:t> </a:t>
            </a:r>
            <a:r>
              <a:rPr lang="ko-KR" sz="2200" b="0" i="0" u="none" strike="noStrike">
                <a:solidFill>
                  <a:srgbClr val="191919"/>
                </a:solidFill>
                <a:ea typeface="NanumGothicExtraBold"/>
              </a:rPr>
              <a:t>결과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509500" y="7429500"/>
            <a:ext cx="3797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191919"/>
                </a:solidFill>
                <a:latin typeface="NanumGothicExtraBold"/>
              </a:rPr>
              <a:t>'LF' = 0x0A = 0b00001010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509500" y="9004300"/>
            <a:ext cx="4432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2200" b="0" i="0" u="none" strike="noStrike">
                <a:solidFill>
                  <a:srgbClr val="191919"/>
                </a:solidFill>
                <a:latin typeface="NanumGothicExtraBold"/>
              </a:rPr>
              <a:t>0 0101 0000 1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509500" y="8255000"/>
            <a:ext cx="4432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16199"/>
              </a:lnSpc>
              <a:buClr>
                <a:srgbClr val="191919"/>
              </a:buClr>
              <a:buFont typeface="Arial"/>
              <a:buChar char="●"/>
            </a:pPr>
            <a:r>
              <a:rPr lang="ko-KR" sz="2200" b="0" i="0" u="none" strike="noStrike">
                <a:solidFill>
                  <a:srgbClr val="191919"/>
                </a:solidFill>
                <a:ea typeface="NanumGothicExtraBold"/>
              </a:rPr>
              <a:t>분석</a:t>
            </a:r>
            <a:r>
              <a:rPr lang="en-US" sz="2200" b="0" i="0" u="none" strike="noStrike">
                <a:solidFill>
                  <a:srgbClr val="191919"/>
                </a:solidFill>
                <a:latin typeface="NanumGothicExtraBold"/>
              </a:rPr>
              <a:t> </a:t>
            </a:r>
            <a:r>
              <a:rPr lang="ko-KR" sz="2200" b="0" i="0" u="none" strike="noStrike">
                <a:solidFill>
                  <a:srgbClr val="191919"/>
                </a:solidFill>
                <a:ea typeface="NanumGothicExtraBold"/>
              </a:rPr>
              <a:t>결과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9067800" y="-8343900"/>
            <a:ext cx="165100" cy="17297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673600" y="355600"/>
            <a:ext cx="89281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7200" b="0" i="0" u="none" strike="noStrike">
                <a:solidFill>
                  <a:srgbClr val="191919"/>
                </a:solidFill>
                <a:latin typeface="Pretendard Bold"/>
              </a:rPr>
              <a:t>PWM </a:t>
            </a:r>
            <a:r>
              <a:rPr lang="ko-KR" sz="7200" b="0" i="0" u="none" strike="noStrike">
                <a:solidFill>
                  <a:srgbClr val="191919"/>
                </a:solidFill>
                <a:ea typeface="Pretendard Bold"/>
              </a:rPr>
              <a:t>파형</a:t>
            </a:r>
            <a:r>
              <a:rPr lang="en-US" sz="7200" b="0" i="0" u="none" strike="noStrike">
                <a:solidFill>
                  <a:srgbClr val="191919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191919"/>
                </a:solidFill>
                <a:ea typeface="Pretendard Bold"/>
              </a:rPr>
              <a:t>분석</a:t>
            </a:r>
          </a:p>
        </p:txBody>
      </p:sp>
      <p:pic>
        <p:nvPicPr>
          <p:cNvPr id="4" name="KakaoTalk_20250317_091734307">
            <a:hlinkClick r:id="" action="ppaction://media"/>
            <a:extLst>
              <a:ext uri="{FF2B5EF4-FFF2-40B4-BE49-F238E27FC236}">
                <a16:creationId xmlns:a16="http://schemas.microsoft.com/office/drawing/2014/main" id="{57B85079-A313-B892-017F-F6B4F5B7D6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11750" y="1638300"/>
            <a:ext cx="8077200" cy="8077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9067800" y="-8102600"/>
            <a:ext cx="165100" cy="17297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9067800" y="-6502400"/>
            <a:ext cx="165100" cy="17297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9067800" y="1130300"/>
            <a:ext cx="165100" cy="17297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863850" y="2552700"/>
            <a:ext cx="12573000" cy="6540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191919"/>
              </a:buClr>
              <a:buFont typeface="Arial"/>
              <a:buChar char="●"/>
            </a:pPr>
            <a:r>
              <a:rPr lang="ko-KR" sz="3200" b="1" i="0" u="none" strike="noStrike" dirty="0">
                <a:solidFill>
                  <a:srgbClr val="191919"/>
                </a:solidFill>
                <a:ea typeface="Pretendard Light"/>
              </a:rPr>
              <a:t>모듈화</a:t>
            </a:r>
            <a:r>
              <a:rPr lang="en-US" sz="3200" b="1" i="0" u="none" strike="noStrike" dirty="0">
                <a:solidFill>
                  <a:srgbClr val="191919"/>
                </a:solidFill>
                <a:latin typeface="Pretendard Light"/>
              </a:rPr>
              <a:t>  </a:t>
            </a:r>
          </a:p>
          <a:p>
            <a:pPr marL="660400" lvl="1" indent="-342900" algn="l">
              <a:lnSpc>
                <a:spcPct val="132800"/>
              </a:lnSpc>
              <a:buClr>
                <a:srgbClr val="191919"/>
              </a:buClr>
              <a:buFont typeface="Arial"/>
              <a:buChar char="○"/>
            </a:pP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extern </a:t>
            </a:r>
            <a:r>
              <a:rPr lang="ko-KR" sz="2800" b="0" i="0" u="none" strike="noStrike" dirty="0">
                <a:solidFill>
                  <a:srgbClr val="191919"/>
                </a:solidFill>
                <a:ea typeface="Pretendard Light"/>
              </a:rPr>
              <a:t>최소화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; </a:t>
            </a:r>
            <a:r>
              <a:rPr lang="ko-KR" sz="2800" b="0" i="0" u="none" strike="noStrike" dirty="0">
                <a:solidFill>
                  <a:srgbClr val="191919"/>
                </a:solidFill>
                <a:ea typeface="Pretendard Light"/>
              </a:rPr>
              <a:t>헤더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191919"/>
                </a:solidFill>
                <a:ea typeface="Pretendard Light"/>
              </a:rPr>
              <a:t>파일에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191919"/>
                </a:solidFill>
                <a:ea typeface="Pretendard Light"/>
              </a:rPr>
              <a:t>함수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191919"/>
                </a:solidFill>
                <a:ea typeface="Pretendard Light"/>
              </a:rPr>
              <a:t>프로토타입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191919"/>
                </a:solidFill>
                <a:ea typeface="Pretendard Light"/>
              </a:rPr>
              <a:t>및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191919"/>
                </a:solidFill>
                <a:ea typeface="Pretendard Light"/>
              </a:rPr>
              <a:t>변수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191919"/>
                </a:solidFill>
                <a:ea typeface="Pretendard Light"/>
              </a:rPr>
              <a:t>선언</a:t>
            </a:r>
          </a:p>
          <a:p>
            <a:pPr marL="660400" lvl="1" indent="-342900" algn="l">
              <a:lnSpc>
                <a:spcPct val="132800"/>
              </a:lnSpc>
              <a:buClr>
                <a:srgbClr val="191919"/>
              </a:buClr>
              <a:buFont typeface="Arial"/>
              <a:buChar char="○"/>
            </a:pP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Interrupt Service Routine, TIMER </a:t>
            </a:r>
            <a:r>
              <a:rPr lang="ko-KR" sz="2800" b="0" i="0" u="none" strike="noStrike" dirty="0">
                <a:solidFill>
                  <a:srgbClr val="191919"/>
                </a:solidFill>
                <a:ea typeface="Pretendard Light"/>
              </a:rPr>
              <a:t>등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191919"/>
                </a:solidFill>
                <a:ea typeface="Pretendard Light"/>
              </a:rPr>
              <a:t>함수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191919"/>
                </a:solidFill>
                <a:ea typeface="Pretendard Light"/>
              </a:rPr>
              <a:t>분리</a:t>
            </a:r>
          </a:p>
          <a:p>
            <a:pPr marL="660400" lvl="1" indent="-342900" algn="l">
              <a:lnSpc>
                <a:spcPct val="132800"/>
              </a:lnSpc>
              <a:buClr>
                <a:srgbClr val="191919"/>
              </a:buClr>
              <a:buFont typeface="Arial"/>
              <a:buChar char="○"/>
            </a:pP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12</a:t>
            </a:r>
            <a:r>
              <a:rPr lang="ko-KR" sz="2800" b="0" i="0" u="none" strike="noStrike" dirty="0">
                <a:solidFill>
                  <a:srgbClr val="191919"/>
                </a:solidFill>
                <a:ea typeface="Pretendard Light"/>
              </a:rPr>
              <a:t>개의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 header </a:t>
            </a:r>
            <a:r>
              <a:rPr lang="ko-KR" sz="2800" b="0" i="0" u="none" strike="noStrike" dirty="0">
                <a:solidFill>
                  <a:srgbClr val="191919"/>
                </a:solidFill>
                <a:ea typeface="Pretendard Light"/>
              </a:rPr>
              <a:t>파일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191919"/>
                </a:solidFill>
                <a:ea typeface="Pretendard Light"/>
              </a:rPr>
              <a:t>생성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 </a:t>
            </a:r>
          </a:p>
          <a:p>
            <a:pPr marL="977900" lvl="2" indent="-342900" algn="l">
              <a:lnSpc>
                <a:spcPct val="132800"/>
              </a:lnSpc>
              <a:buClr>
                <a:srgbClr val="191919"/>
              </a:buClr>
              <a:buFont typeface="Arial"/>
              <a:buChar char="■"/>
            </a:pPr>
            <a:r>
              <a:rPr lang="en-US" sz="2800" b="0" i="0" u="none" strike="noStrike" dirty="0" err="1">
                <a:solidFill>
                  <a:srgbClr val="191919"/>
                </a:solidFill>
                <a:latin typeface="Pretendard Light"/>
              </a:rPr>
              <a:t>button.h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, </a:t>
            </a:r>
            <a:r>
              <a:rPr lang="en-US" sz="2800" b="0" i="0" u="none" strike="noStrike" dirty="0" err="1">
                <a:solidFill>
                  <a:srgbClr val="191919"/>
                </a:solidFill>
                <a:latin typeface="Pretendard Light"/>
              </a:rPr>
              <a:t>buzzer.h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, </a:t>
            </a:r>
            <a:r>
              <a:rPr lang="en-US" sz="2800" b="0" i="0" u="none" strike="noStrike" dirty="0" err="1">
                <a:solidFill>
                  <a:srgbClr val="191919"/>
                </a:solidFill>
                <a:latin typeface="Pretendard Light"/>
              </a:rPr>
              <a:t>fnd.h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, </a:t>
            </a:r>
            <a:r>
              <a:rPr lang="en-US" sz="2800" b="0" i="0" u="none" strike="noStrike" dirty="0" err="1">
                <a:solidFill>
                  <a:srgbClr val="191919"/>
                </a:solidFill>
                <a:latin typeface="Pretendard Light"/>
              </a:rPr>
              <a:t>isr.h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, </a:t>
            </a:r>
            <a:r>
              <a:rPr lang="en-US" sz="2800" b="0" i="0" u="none" strike="noStrike" dirty="0" err="1">
                <a:solidFill>
                  <a:srgbClr val="191919"/>
                </a:solidFill>
                <a:latin typeface="Pretendard Light"/>
              </a:rPr>
              <a:t>led.h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, </a:t>
            </a:r>
            <a:r>
              <a:rPr lang="en-US" sz="2800" b="0" i="0" u="none" strike="noStrike" dirty="0" err="1">
                <a:solidFill>
                  <a:srgbClr val="191919"/>
                </a:solidFill>
                <a:latin typeface="Pretendard Light"/>
              </a:rPr>
              <a:t>main.h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 </a:t>
            </a:r>
            <a:r>
              <a:rPr lang="en-US" sz="2800" b="0" i="0" u="none" strike="noStrike" dirty="0" err="1">
                <a:solidFill>
                  <a:srgbClr val="191919"/>
                </a:solidFill>
                <a:latin typeface="Pretendard Light"/>
              </a:rPr>
              <a:t>pwm.h,timer.h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, </a:t>
            </a:r>
            <a:b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</a:br>
            <a:r>
              <a:rPr lang="en-US" sz="2800" b="0" i="0" u="none" strike="noStrike" dirty="0" err="1">
                <a:solidFill>
                  <a:srgbClr val="191919"/>
                </a:solidFill>
                <a:latin typeface="Pretendard Light"/>
              </a:rPr>
              <a:t>uart.h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, uart0.h, uart1.h, </a:t>
            </a:r>
            <a:r>
              <a:rPr lang="en-US" sz="2800" b="0" i="0" u="none" strike="noStrike" dirty="0" err="1">
                <a:solidFill>
                  <a:srgbClr val="191919"/>
                </a:solidFill>
                <a:latin typeface="Pretendard Light"/>
              </a:rPr>
              <a:t>ultrasonic.h</a:t>
            </a:r>
            <a:endParaRPr lang="en-US" sz="2800" b="0" i="0" u="none" strike="noStrike" dirty="0">
              <a:solidFill>
                <a:srgbClr val="191919"/>
              </a:solidFill>
              <a:latin typeface="Pretendard Light"/>
            </a:endParaRPr>
          </a:p>
          <a:p>
            <a:pPr marL="660400" lvl="1" indent="-342900" algn="l">
              <a:lnSpc>
                <a:spcPct val="132800"/>
              </a:lnSpc>
              <a:buClr>
                <a:srgbClr val="191919"/>
              </a:buClr>
              <a:buFont typeface="Arial"/>
              <a:buChar char="○"/>
            </a:pPr>
            <a:r>
              <a:rPr lang="ko-KR" sz="2800" b="0" i="0" u="none" strike="noStrike" dirty="0">
                <a:solidFill>
                  <a:srgbClr val="191919"/>
                </a:solidFill>
                <a:ea typeface="Pretendard Light"/>
              </a:rPr>
              <a:t>코드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191919"/>
                </a:solidFill>
                <a:ea typeface="Pretendard Light"/>
              </a:rPr>
              <a:t>구조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191919"/>
                </a:solidFill>
                <a:ea typeface="Pretendard Light"/>
              </a:rPr>
              <a:t>명확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, </a:t>
            </a:r>
            <a:r>
              <a:rPr lang="ko-KR" sz="2800" b="0" i="0" u="none" strike="noStrike" dirty="0">
                <a:solidFill>
                  <a:srgbClr val="191919"/>
                </a:solidFill>
                <a:ea typeface="Pretendard Light"/>
              </a:rPr>
              <a:t>유지보수와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191919"/>
                </a:solidFill>
                <a:ea typeface="Pretendard Light"/>
              </a:rPr>
              <a:t>확장성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191919"/>
                </a:solidFill>
                <a:ea typeface="Pretendard Light"/>
              </a:rPr>
              <a:t>향상</a:t>
            </a:r>
            <a:endParaRPr lang="en-US" altLang="ko-KR" sz="2800" b="0" i="0" u="none" strike="noStrike" dirty="0">
              <a:solidFill>
                <a:srgbClr val="191919"/>
              </a:solidFill>
              <a:ea typeface="Pretendard Light"/>
            </a:endParaRPr>
          </a:p>
          <a:p>
            <a:pPr marL="317500" lvl="1" algn="l">
              <a:lnSpc>
                <a:spcPct val="132800"/>
              </a:lnSpc>
              <a:buClr>
                <a:srgbClr val="191919"/>
              </a:buClr>
            </a:pPr>
            <a:endParaRPr lang="ko-KR" sz="2800" b="0" i="0" u="none" strike="noStrike" dirty="0">
              <a:solidFill>
                <a:srgbClr val="191919"/>
              </a:solidFill>
              <a:ea typeface="Pretendard Light"/>
            </a:endParaRPr>
          </a:p>
          <a:p>
            <a:pPr marL="342900" lvl="0" indent="-342900" algn="l">
              <a:lnSpc>
                <a:spcPct val="132800"/>
              </a:lnSpc>
              <a:buClr>
                <a:srgbClr val="191919"/>
              </a:buClr>
              <a:buFont typeface="Arial"/>
              <a:buChar char="●"/>
            </a:pPr>
            <a:r>
              <a:rPr lang="en-US" sz="3200" b="1" i="0" u="none" strike="noStrike" dirty="0">
                <a:solidFill>
                  <a:srgbClr val="191919"/>
                </a:solidFill>
                <a:latin typeface="Pretendard Light"/>
              </a:rPr>
              <a:t>Polling </a:t>
            </a:r>
            <a:r>
              <a:rPr lang="ko-KR" sz="3200" b="1" i="0" u="none" strike="noStrike" dirty="0">
                <a:solidFill>
                  <a:srgbClr val="191919"/>
                </a:solidFill>
                <a:ea typeface="Pretendard Light"/>
              </a:rPr>
              <a:t>방식</a:t>
            </a:r>
            <a:r>
              <a:rPr lang="en-US" sz="3200" b="1" i="0" u="none" strike="noStrike" dirty="0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3200" b="1" i="0" u="none" strike="noStrike" dirty="0">
                <a:solidFill>
                  <a:srgbClr val="191919"/>
                </a:solidFill>
                <a:ea typeface="Pretendard Light"/>
              </a:rPr>
              <a:t>제거</a:t>
            </a:r>
          </a:p>
          <a:p>
            <a:pPr marL="660400" lvl="1" indent="-342900" algn="l">
              <a:lnSpc>
                <a:spcPct val="132800"/>
              </a:lnSpc>
              <a:buClr>
                <a:srgbClr val="191919"/>
              </a:buClr>
              <a:buFont typeface="Arial"/>
              <a:buChar char="○"/>
            </a:pP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Timer Interrupt </a:t>
            </a:r>
            <a:r>
              <a:rPr lang="ko-KR" sz="2800" b="0" i="0" u="none" strike="noStrike" dirty="0">
                <a:solidFill>
                  <a:srgbClr val="191919"/>
                </a:solidFill>
                <a:ea typeface="Pretendard Light"/>
              </a:rPr>
              <a:t>방식으로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191919"/>
                </a:solidFill>
                <a:ea typeface="Pretendard Light"/>
              </a:rPr>
              <a:t>교체</a:t>
            </a:r>
          </a:p>
          <a:p>
            <a:pPr marL="660400" lvl="1" indent="-342900" algn="l">
              <a:lnSpc>
                <a:spcPct val="132800"/>
              </a:lnSpc>
              <a:buClr>
                <a:srgbClr val="191919"/>
              </a:buClr>
              <a:buFont typeface="Arial"/>
              <a:buChar char="○"/>
            </a:pPr>
            <a:r>
              <a:rPr lang="ko-KR" sz="2800" b="0" i="0" u="none" strike="noStrike" dirty="0">
                <a:solidFill>
                  <a:srgbClr val="191919"/>
                </a:solidFill>
                <a:ea typeface="Pretendard Light"/>
              </a:rPr>
              <a:t>버튼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191919"/>
                </a:solidFill>
                <a:ea typeface="Pretendard Light"/>
              </a:rPr>
              <a:t>입력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800" b="0" i="0" u="none" strike="noStrike" dirty="0" err="1">
                <a:solidFill>
                  <a:srgbClr val="191919"/>
                </a:solidFill>
                <a:ea typeface="Pretendard Light"/>
              </a:rPr>
              <a:t>디바운싱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, FND </a:t>
            </a:r>
            <a:r>
              <a:rPr lang="ko-KR" sz="2800" b="0" i="0" u="none" strike="noStrike" dirty="0">
                <a:solidFill>
                  <a:srgbClr val="191919"/>
                </a:solidFill>
                <a:ea typeface="Pretendard Light"/>
              </a:rPr>
              <a:t>출력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, Beep</a:t>
            </a:r>
            <a:r>
              <a:rPr lang="ko-KR" sz="2800" b="0" i="0" u="none" strike="noStrike" dirty="0">
                <a:solidFill>
                  <a:srgbClr val="191919"/>
                </a:solidFill>
                <a:ea typeface="Pretendard Light"/>
              </a:rPr>
              <a:t>음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191919"/>
                </a:solidFill>
                <a:ea typeface="Pretendard Light"/>
              </a:rPr>
              <a:t>출력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191919"/>
                </a:solidFill>
                <a:ea typeface="Pretendard Light"/>
              </a:rPr>
              <a:t>등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 delay() </a:t>
            </a:r>
            <a:r>
              <a:rPr lang="ko-KR" sz="2800" b="0" i="0" u="none" strike="noStrike" dirty="0">
                <a:solidFill>
                  <a:srgbClr val="191919"/>
                </a:solidFill>
                <a:ea typeface="Pretendard Light"/>
              </a:rPr>
              <a:t>함수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191919"/>
                </a:solidFill>
                <a:ea typeface="Pretendard Light"/>
              </a:rPr>
              <a:t>삭제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191919"/>
                </a:solidFill>
                <a:ea typeface="Pretendard Light"/>
              </a:rPr>
              <a:t>후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 Timer </a:t>
            </a:r>
            <a:r>
              <a:rPr lang="ko-KR" sz="2800" b="0" i="0" u="none" strike="noStrike" dirty="0">
                <a:solidFill>
                  <a:srgbClr val="191919"/>
                </a:solidFill>
                <a:ea typeface="Pretendard Light"/>
              </a:rPr>
              <a:t>사용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940300" y="660400"/>
            <a:ext cx="84201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>
                <a:solidFill>
                  <a:srgbClr val="191919"/>
                </a:solidFill>
                <a:ea typeface="Pretendard Bold"/>
              </a:rPr>
              <a:t>구현</a:t>
            </a:r>
            <a:r>
              <a:rPr lang="en-US" sz="7200" b="0" i="0" u="none" strike="noStrike">
                <a:solidFill>
                  <a:srgbClr val="191919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191919"/>
                </a:solidFill>
                <a:ea typeface="Pretendard Bold"/>
              </a:rPr>
              <a:t>내용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9C2D37-1448-856C-369F-6B058FCC3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7AE742B-403B-968E-DDBE-CEC1D5637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9067800" y="-8102600"/>
            <a:ext cx="165100" cy="17297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09DE051-C33E-803B-669E-83464B870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9067800" y="-6502400"/>
            <a:ext cx="165100" cy="17297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1A30F41-8035-D3AE-AEBD-D0D507DFC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9067800" y="1130300"/>
            <a:ext cx="165100" cy="17297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861852DE-E99C-596E-FD2D-88025A772763}"/>
              </a:ext>
            </a:extLst>
          </p:cNvPr>
          <p:cNvSpPr txBox="1"/>
          <p:nvPr/>
        </p:nvSpPr>
        <p:spPr>
          <a:xfrm>
            <a:off x="2292350" y="2349500"/>
            <a:ext cx="15506700" cy="410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2800"/>
              </a:lnSpc>
              <a:buClr>
                <a:srgbClr val="191919"/>
              </a:buClr>
              <a:buFont typeface="Arial"/>
              <a:buChar char="●"/>
            </a:pPr>
            <a:r>
              <a:rPr lang="ko-KR" sz="3200" b="1" i="0" u="none" strike="noStrike" dirty="0">
                <a:solidFill>
                  <a:srgbClr val="191919"/>
                </a:solidFill>
                <a:ea typeface="Pretendard Light"/>
              </a:rPr>
              <a:t>실제</a:t>
            </a:r>
            <a:r>
              <a:rPr lang="en-US" sz="3200" b="1" i="0" u="none" strike="noStrike" dirty="0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3200" b="1" i="0" u="none" strike="noStrike" dirty="0">
                <a:solidFill>
                  <a:srgbClr val="191919"/>
                </a:solidFill>
                <a:ea typeface="Pretendard Light"/>
              </a:rPr>
              <a:t>세탁기</a:t>
            </a:r>
            <a:r>
              <a:rPr lang="en-US" sz="3200" b="1" i="0" u="none" strike="noStrike" dirty="0">
                <a:solidFill>
                  <a:srgbClr val="191919"/>
                </a:solidFill>
                <a:latin typeface="Pretendard Light"/>
              </a:rPr>
              <a:t> </a:t>
            </a:r>
            <a:r>
              <a:rPr lang="en-US" sz="3200" b="1" dirty="0">
                <a:solidFill>
                  <a:srgbClr val="191919"/>
                </a:solidFill>
                <a:latin typeface="Pretendard Light"/>
              </a:rPr>
              <a:t>UI /</a:t>
            </a:r>
            <a:r>
              <a:rPr lang="ko-KR" altLang="en-US" sz="3200" b="1" dirty="0">
                <a:solidFill>
                  <a:srgbClr val="191919"/>
                </a:solidFill>
                <a:latin typeface="Pretendard Light"/>
              </a:rPr>
              <a:t> </a:t>
            </a:r>
            <a:r>
              <a:rPr lang="en-US" sz="3200" b="1" i="0" u="none" strike="noStrike" dirty="0">
                <a:solidFill>
                  <a:srgbClr val="191919"/>
                </a:solidFill>
                <a:latin typeface="Pretendard Light"/>
              </a:rPr>
              <a:t>UX </a:t>
            </a:r>
            <a:r>
              <a:rPr lang="ko-KR" altLang="en-US" sz="3200" b="1" dirty="0">
                <a:solidFill>
                  <a:srgbClr val="191919"/>
                </a:solidFill>
                <a:latin typeface="Pretendard Light"/>
                <a:ea typeface="Pretendard Light"/>
              </a:rPr>
              <a:t>구현</a:t>
            </a:r>
            <a:endParaRPr lang="ko-KR" sz="3200" b="1" i="0" u="none" strike="noStrike" dirty="0">
              <a:solidFill>
                <a:srgbClr val="191919"/>
              </a:solidFill>
              <a:ea typeface="Pretendard Light"/>
            </a:endParaRPr>
          </a:p>
          <a:p>
            <a:pPr marL="660400" lvl="1" indent="-342900" algn="l">
              <a:lnSpc>
                <a:spcPct val="132800"/>
              </a:lnSpc>
              <a:buClr>
                <a:srgbClr val="191919"/>
              </a:buClr>
              <a:buFont typeface="Arial"/>
              <a:buChar char="○"/>
            </a:pPr>
            <a:r>
              <a:rPr lang="ko-KR" sz="2800" b="0" i="0" u="none" strike="noStrike" dirty="0">
                <a:solidFill>
                  <a:srgbClr val="191919"/>
                </a:solidFill>
                <a:ea typeface="Pretendard Light"/>
              </a:rPr>
              <a:t>세탁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, </a:t>
            </a:r>
            <a:r>
              <a:rPr lang="ko-KR" sz="2800" b="0" i="0" u="none" strike="noStrike" dirty="0">
                <a:solidFill>
                  <a:srgbClr val="191919"/>
                </a:solidFill>
                <a:ea typeface="Pretendard Light"/>
              </a:rPr>
              <a:t>헹굼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, </a:t>
            </a:r>
            <a:r>
              <a:rPr lang="ko-KR" sz="2800" b="0" i="0" u="none" strike="noStrike" dirty="0">
                <a:solidFill>
                  <a:srgbClr val="191919"/>
                </a:solidFill>
                <a:ea typeface="Pretendard Light"/>
              </a:rPr>
              <a:t>탈수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191919"/>
                </a:solidFill>
                <a:ea typeface="Pretendard Light"/>
              </a:rPr>
              <a:t>버튼을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191919"/>
                </a:solidFill>
                <a:ea typeface="Pretendard Light"/>
              </a:rPr>
              <a:t>원하는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191919"/>
                </a:solidFill>
                <a:ea typeface="Pretendard Light"/>
              </a:rPr>
              <a:t>순서대로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191919"/>
                </a:solidFill>
                <a:ea typeface="Pretendard Light"/>
              </a:rPr>
              <a:t>누를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191919"/>
                </a:solidFill>
                <a:ea typeface="Pretendard Light"/>
              </a:rPr>
              <a:t>수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191919"/>
                </a:solidFill>
                <a:ea typeface="Pretendard Light"/>
              </a:rPr>
              <a:t>있고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, </a:t>
            </a:r>
            <a:b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</a:br>
            <a:r>
              <a:rPr lang="ko-KR" sz="2800" b="0" i="0" u="none" strike="noStrike" dirty="0">
                <a:solidFill>
                  <a:srgbClr val="191919"/>
                </a:solidFill>
                <a:ea typeface="Pretendard Light"/>
              </a:rPr>
              <a:t>각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191919"/>
                </a:solidFill>
                <a:ea typeface="Pretendard Light"/>
              </a:rPr>
              <a:t>단계별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191919"/>
                </a:solidFill>
                <a:ea typeface="Pretendard Light"/>
              </a:rPr>
              <a:t>시간을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altLang="en-US" sz="2800" dirty="0">
                <a:solidFill>
                  <a:srgbClr val="191919"/>
                </a:solidFill>
                <a:latin typeface="Pretendard Light"/>
                <a:ea typeface="Pretendard Light"/>
              </a:rPr>
              <a:t>선택 후 동작 버튼을 누르면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191919"/>
                </a:solidFill>
                <a:ea typeface="Pretendard Light"/>
              </a:rPr>
              <a:t>총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191919"/>
                </a:solidFill>
                <a:ea typeface="Pretendard Light"/>
              </a:rPr>
              <a:t>시간이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191919"/>
                </a:solidFill>
                <a:ea typeface="Pretendard Light"/>
              </a:rPr>
              <a:t>계산되어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191919"/>
                </a:solidFill>
                <a:ea typeface="Pretendard Light"/>
              </a:rPr>
              <a:t>작동</a:t>
            </a:r>
            <a:endParaRPr lang="en-US" altLang="ko-KR" sz="2800" b="0" i="0" u="none" strike="noStrike" dirty="0">
              <a:solidFill>
                <a:srgbClr val="191919"/>
              </a:solidFill>
              <a:ea typeface="Pretendard Light"/>
            </a:endParaRPr>
          </a:p>
          <a:p>
            <a:pPr marL="660400" lvl="1" indent="-342900" algn="l">
              <a:lnSpc>
                <a:spcPct val="132800"/>
              </a:lnSpc>
              <a:buClr>
                <a:srgbClr val="191919"/>
              </a:buClr>
              <a:buFont typeface="Arial"/>
              <a:buChar char="○"/>
            </a:pPr>
            <a:r>
              <a:rPr lang="ko-KR" altLang="en-US" sz="2800" dirty="0">
                <a:solidFill>
                  <a:srgbClr val="191919"/>
                </a:solidFill>
                <a:ea typeface="Pretendard Light"/>
              </a:rPr>
              <a:t>모드 변경을 위해 추가로 필요한 버튼이 필요 없는 실제 세탁기 동일한 </a:t>
            </a:r>
            <a:r>
              <a:rPr lang="en-US" altLang="ko-KR" sz="2800" dirty="0">
                <a:solidFill>
                  <a:srgbClr val="191919"/>
                </a:solidFill>
                <a:ea typeface="Pretendard Light"/>
              </a:rPr>
              <a:t>UI/UX</a:t>
            </a:r>
            <a:r>
              <a:rPr lang="ko-KR" altLang="en-US" sz="2800" dirty="0">
                <a:solidFill>
                  <a:srgbClr val="191919"/>
                </a:solidFill>
                <a:ea typeface="Pretendard Light"/>
              </a:rPr>
              <a:t>를 구현 </a:t>
            </a:r>
            <a:endParaRPr lang="ko-KR" sz="2800" b="0" i="0" u="none" strike="noStrike" dirty="0">
              <a:solidFill>
                <a:srgbClr val="191919"/>
              </a:solidFill>
              <a:ea typeface="Pretendard Light"/>
            </a:endParaRPr>
          </a:p>
          <a:p>
            <a:pPr marL="660400" lvl="1" indent="-342900" algn="l">
              <a:lnSpc>
                <a:spcPct val="132800"/>
              </a:lnSpc>
              <a:buClr>
                <a:srgbClr val="191919"/>
              </a:buClr>
              <a:buFont typeface="Arial"/>
              <a:buChar char="○"/>
            </a:pPr>
            <a:r>
              <a:rPr lang="ko-KR" sz="2800" b="0" i="0" u="none" strike="noStrike" dirty="0">
                <a:solidFill>
                  <a:srgbClr val="191919"/>
                </a:solidFill>
                <a:ea typeface="Pretendard Light"/>
              </a:rPr>
              <a:t>실제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191919"/>
                </a:solidFill>
                <a:ea typeface="Pretendard Light"/>
              </a:rPr>
              <a:t>세탁기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191919"/>
                </a:solidFill>
                <a:ea typeface="Pretendard Light"/>
              </a:rPr>
              <a:t>모터의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800" b="0" i="0" u="none" strike="noStrike" dirty="0" err="1">
                <a:solidFill>
                  <a:srgbClr val="191919"/>
                </a:solidFill>
                <a:ea typeface="Pretendard Light"/>
              </a:rPr>
              <a:t>정방향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, </a:t>
            </a:r>
            <a:r>
              <a:rPr lang="ko-KR" sz="2800" b="0" i="0" u="none" strike="noStrike" dirty="0">
                <a:solidFill>
                  <a:srgbClr val="191919"/>
                </a:solidFill>
                <a:ea typeface="Pretendard Light"/>
              </a:rPr>
              <a:t>역방향을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191919"/>
                </a:solidFill>
                <a:ea typeface="Pretendard Light"/>
              </a:rPr>
              <a:t>반복하여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191919"/>
                </a:solidFill>
                <a:ea typeface="Pretendard Light"/>
              </a:rPr>
              <a:t>물살을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191919"/>
                </a:solidFill>
                <a:ea typeface="Pretendard Light"/>
              </a:rPr>
              <a:t>만들어내는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191919"/>
                </a:solidFill>
                <a:ea typeface="Pretendard Light"/>
              </a:rPr>
              <a:t>기능을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191919"/>
                </a:solidFill>
                <a:ea typeface="Pretendard Light"/>
              </a:rPr>
              <a:t>구현</a:t>
            </a:r>
          </a:p>
          <a:p>
            <a:pPr marL="660400" lvl="1" indent="-342900" algn="l">
              <a:lnSpc>
                <a:spcPct val="132800"/>
              </a:lnSpc>
              <a:buClr>
                <a:srgbClr val="191919"/>
              </a:buClr>
              <a:buFont typeface="Arial"/>
              <a:buChar char="○"/>
            </a:pPr>
            <a:r>
              <a:rPr lang="ko-KR" sz="2800" b="0" i="0" u="none" strike="noStrike" dirty="0">
                <a:solidFill>
                  <a:srgbClr val="191919"/>
                </a:solidFill>
                <a:ea typeface="Pretendard Light"/>
              </a:rPr>
              <a:t>버튼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191919"/>
                </a:solidFill>
                <a:ea typeface="Pretendard Light"/>
              </a:rPr>
              <a:t>선택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800" b="0" i="0" u="none" strike="noStrike" dirty="0" err="1">
                <a:solidFill>
                  <a:srgbClr val="191919"/>
                </a:solidFill>
                <a:ea typeface="Pretendard Light"/>
              </a:rPr>
              <a:t>비프음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, </a:t>
            </a:r>
            <a:r>
              <a:rPr lang="ko-KR" sz="2800" b="0" i="0" u="none" strike="noStrike" dirty="0">
                <a:solidFill>
                  <a:srgbClr val="191919"/>
                </a:solidFill>
                <a:ea typeface="Pretendard Light"/>
              </a:rPr>
              <a:t>세탁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800" b="0" i="0" u="none" strike="noStrike" dirty="0" err="1">
                <a:solidFill>
                  <a:srgbClr val="191919"/>
                </a:solidFill>
                <a:ea typeface="Pretendard Light"/>
              </a:rPr>
              <a:t>종료시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191919"/>
                </a:solidFill>
                <a:ea typeface="Pretendard Light"/>
              </a:rPr>
              <a:t>멜로디를</a:t>
            </a:r>
            <a:r>
              <a:rPr lang="en-US" sz="2800" b="0" i="0" u="none" strike="noStrike" dirty="0">
                <a:solidFill>
                  <a:srgbClr val="191919"/>
                </a:solidFill>
                <a:latin typeface="Pretendard Light"/>
              </a:rPr>
              <a:t> </a:t>
            </a:r>
            <a:r>
              <a:rPr lang="ko-KR" sz="2800" b="0" i="0" u="none" strike="noStrike" dirty="0">
                <a:solidFill>
                  <a:srgbClr val="191919"/>
                </a:solidFill>
                <a:ea typeface="Pretendard Light"/>
              </a:rPr>
              <a:t>구현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4519847-F03A-E4CE-57BA-2B7DF2C21D83}"/>
              </a:ext>
            </a:extLst>
          </p:cNvPr>
          <p:cNvSpPr txBox="1"/>
          <p:nvPr/>
        </p:nvSpPr>
        <p:spPr>
          <a:xfrm>
            <a:off x="4940300" y="660400"/>
            <a:ext cx="84201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200" b="0" i="0" u="none" strike="noStrike">
                <a:solidFill>
                  <a:srgbClr val="191919"/>
                </a:solidFill>
                <a:ea typeface="Pretendard Bold"/>
              </a:rPr>
              <a:t>구현</a:t>
            </a:r>
            <a:r>
              <a:rPr lang="en-US" sz="7200" b="0" i="0" u="none" strike="noStrike">
                <a:solidFill>
                  <a:srgbClr val="191919"/>
                </a:solidFill>
                <a:latin typeface="Pretendard Bold"/>
              </a:rPr>
              <a:t> </a:t>
            </a:r>
            <a:r>
              <a:rPr lang="ko-KR" sz="7200" b="0" i="0" u="none" strike="noStrike">
                <a:solidFill>
                  <a:srgbClr val="191919"/>
                </a:solidFill>
                <a:ea typeface="Pretendard Bold"/>
              </a:rPr>
              <a:t>내용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712826-C079-470B-B5A6-FF0399772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1149" y="6737406"/>
            <a:ext cx="6820852" cy="23244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C4D252A-5F05-028C-60B5-49969D7B39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4600" y="6737406"/>
            <a:ext cx="3878457" cy="2283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80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605</Words>
  <Application>Microsoft Office PowerPoint</Application>
  <PresentationFormat>사용자 지정</PresentationFormat>
  <Paragraphs>93</Paragraphs>
  <Slides>13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Pretendard Regular</vt:lpstr>
      <vt:lpstr>Pretendard Bold</vt:lpstr>
      <vt:lpstr>Pretendard SemiBold</vt:lpstr>
      <vt:lpstr>Arial</vt:lpstr>
      <vt:lpstr>Pretendard Light</vt:lpstr>
      <vt:lpstr>NanumGothicExtraBold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민수 이</cp:lastModifiedBy>
  <cp:revision>7</cp:revision>
  <dcterms:created xsi:type="dcterms:W3CDTF">2006-08-16T00:00:00Z</dcterms:created>
  <dcterms:modified xsi:type="dcterms:W3CDTF">2025-03-17T03:30:55Z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